
<file path=[Content_Types].xml><?xml version="1.0" encoding="utf-8"?>
<Types xmlns="http://schemas.openxmlformats.org/package/2006/content-types">
  <Default Extension="emf" ContentType="image/x-emf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8" userDrawn="1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19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7"/>
    <p:restoredTop sz="94679"/>
  </p:normalViewPr>
  <p:slideViewPr>
    <p:cSldViewPr>
      <p:cViewPr>
        <p:scale>
          <a:sx n="203" d="100"/>
          <a:sy n="203" d="100"/>
        </p:scale>
        <p:origin x="-1304" y="-6616"/>
      </p:cViewPr>
      <p:guideLst>
        <p:guide orient="horz" pos="288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E6B7C3-8F08-D342-945B-5B8321DCD095}" type="datetimeFigureOut">
              <a:rPr kumimoji="1" lang="ja-JP" altLang="en-US" smtClean="0"/>
              <a:t>2025/4/3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2479B-F1F7-924D-9180-1CCD7F89E85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66647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22479B-F1F7-924D-9180-1CCD7F89E859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2329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 userDrawn="1">
          <p15:clr>
            <a:srgbClr val="FBAE40"/>
          </p15:clr>
        </p15:guide>
        <p15:guide id="2" pos="23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emf"/><Relationship Id="rId11" Type="http://schemas.openxmlformats.org/officeDocument/2006/relationships/image" Target="../media/image9.jpg"/><Relationship Id="rId5" Type="http://schemas.openxmlformats.org/officeDocument/2006/relationships/image" Target="../media/image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図 36">
            <a:extLst>
              <a:ext uri="{FF2B5EF4-FFF2-40B4-BE49-F238E27FC236}">
                <a16:creationId xmlns:a16="http://schemas.microsoft.com/office/drawing/2014/main" id="{F666ED34-51F2-3833-8DBD-89B4EEB58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442200"/>
            <a:ext cx="7556500" cy="3251200"/>
          </a:xfrm>
          <a:prstGeom prst="rect">
            <a:avLst/>
          </a:prstGeom>
        </p:spPr>
      </p:pic>
      <p:pic>
        <p:nvPicPr>
          <p:cNvPr id="38" name="図 37">
            <a:extLst>
              <a:ext uri="{FF2B5EF4-FFF2-40B4-BE49-F238E27FC236}">
                <a16:creationId xmlns:a16="http://schemas.microsoft.com/office/drawing/2014/main" id="{5300DB33-7FAF-EEED-FD7D-7618CC9635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315200"/>
            <a:ext cx="7556500" cy="3378200"/>
          </a:xfrm>
          <a:prstGeom prst="rect">
            <a:avLst/>
          </a:prstGeom>
        </p:spPr>
      </p:pic>
      <p:pic>
        <p:nvPicPr>
          <p:cNvPr id="36" name="図 35">
            <a:extLst>
              <a:ext uri="{FF2B5EF4-FFF2-40B4-BE49-F238E27FC236}">
                <a16:creationId xmlns:a16="http://schemas.microsoft.com/office/drawing/2014/main" id="{799B4D59-E663-E5D2-E1AD-E3D518A3B1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40148"/>
            <a:ext cx="7556500" cy="2349500"/>
          </a:xfrm>
          <a:prstGeom prst="rect">
            <a:avLst/>
          </a:prstGeom>
        </p:spPr>
      </p:pic>
      <p:pic>
        <p:nvPicPr>
          <p:cNvPr id="35" name="図 34">
            <a:extLst>
              <a:ext uri="{FF2B5EF4-FFF2-40B4-BE49-F238E27FC236}">
                <a16:creationId xmlns:a16="http://schemas.microsoft.com/office/drawing/2014/main" id="{8EF3ADAB-56F2-0B16-E3DE-87B3F6652F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7556500" cy="3251200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 rot="21180000">
            <a:off x="245639" y="790783"/>
            <a:ext cx="6972585" cy="15337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560"/>
              </a:lnSpc>
            </a:pPr>
            <a:r>
              <a:rPr sz="17550" b="1" spc="-2137" baseline="-2374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正</a:t>
            </a:r>
            <a:r>
              <a:rPr sz="17550" b="1" spc="-1732" baseline="-1899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社</a:t>
            </a:r>
            <a:r>
              <a:rPr sz="17550" b="1" spc="-2482" baseline="-1187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員</a:t>
            </a:r>
            <a:r>
              <a:rPr sz="11700" b="1" spc="-111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募</a:t>
            </a:r>
            <a:r>
              <a:rPr sz="11700" b="1" spc="-75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集</a:t>
            </a:r>
            <a:endParaRPr sz="117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</p:txBody>
      </p:sp>
      <p:sp>
        <p:nvSpPr>
          <p:cNvPr id="3" name="object 3"/>
          <p:cNvSpPr txBox="1"/>
          <p:nvPr/>
        </p:nvSpPr>
        <p:spPr>
          <a:xfrm rot="21180000">
            <a:off x="288122" y="2221734"/>
            <a:ext cx="7023149" cy="3932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920"/>
              </a:lnSpc>
            </a:pPr>
            <a:r>
              <a:rPr sz="4800" b="1" spc="-300" baseline="-8680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未</a:t>
            </a:r>
            <a:r>
              <a:rPr sz="4800" b="1" spc="-300" baseline="-7812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経</a:t>
            </a:r>
            <a:r>
              <a:rPr lang="ja-JP" altLang="en-US" sz="4800" b="1" spc="-300" baseline="-7812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から</a:t>
            </a:r>
            <a:r>
              <a:rPr sz="4800" b="1" spc="-300" baseline="-6076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プ</a:t>
            </a:r>
            <a:r>
              <a:rPr sz="4800" b="1" spc="-300" baseline="-5208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ロ</a:t>
            </a:r>
            <a:r>
              <a:rPr sz="4800" b="1" spc="-300" baseline="-4340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グラ</a:t>
            </a:r>
            <a:r>
              <a:rPr sz="4800" b="1" spc="-300" baseline="-3472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マ</a:t>
            </a:r>
            <a:r>
              <a:rPr sz="4800" b="1" spc="-300" baseline="-2604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ーと</a:t>
            </a:r>
            <a:r>
              <a:rPr sz="4800" b="1" spc="-300" baseline="-1736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し</a:t>
            </a:r>
            <a:r>
              <a:rPr sz="3200" b="1" spc="-300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て活躍でき</a:t>
            </a:r>
            <a:r>
              <a:rPr sz="4800" b="1" spc="-300" baseline="1736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る</a:t>
            </a:r>
            <a:r>
              <a:rPr lang="en-US" sz="4800" b="1" spc="-300" baseline="2604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!</a:t>
            </a:r>
            <a:endParaRPr sz="4800" b="1" spc="-300" baseline="2604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70804" y="259622"/>
            <a:ext cx="1857375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COMPANY </a:t>
            </a:r>
            <a:r>
              <a:rPr sz="1700" b="1" spc="-2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LOGO</a:t>
            </a:r>
            <a:endParaRPr sz="1700" b="1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42592" y="9814726"/>
            <a:ext cx="3621404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TEL</a:t>
            </a:r>
            <a:r>
              <a:rPr sz="3000" b="1" spc="-13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</a:t>
            </a:r>
            <a:r>
              <a:rPr sz="30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000-0000-</a:t>
            </a:r>
            <a:r>
              <a:rPr sz="3000" b="1" spc="-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0000</a:t>
            </a:r>
            <a:endParaRPr sz="30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15716" y="10266834"/>
            <a:ext cx="1193343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60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担当</a:t>
            </a:r>
            <a:r>
              <a:rPr sz="1200" b="1" spc="-6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</a:t>
            </a:r>
            <a:r>
              <a:rPr lang="ja-JP" altLang="en-US" sz="1200" b="1" spc="-6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：</a:t>
            </a:r>
            <a:r>
              <a:rPr sz="1200" b="1" spc="-60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田中まで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314620" y="3357501"/>
            <a:ext cx="2885083" cy="3921586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1000" b="1" spc="-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《会社名》</a:t>
            </a:r>
            <a:endParaRPr sz="10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76200">
              <a:lnSpc>
                <a:spcPct val="100000"/>
              </a:lnSpc>
              <a:spcBef>
                <a:spcPts val="300"/>
              </a:spcBef>
            </a:pPr>
            <a:r>
              <a:rPr sz="80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株式会社 ◯◯◯◯◯◯◯◯◯◯◯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sz="100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《勤務地》</a:t>
            </a:r>
            <a:endParaRPr sz="10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76200">
              <a:lnSpc>
                <a:spcPct val="100000"/>
              </a:lnSpc>
              <a:spcBef>
                <a:spcPts val="300"/>
              </a:spcBef>
            </a:pPr>
            <a:r>
              <a:rPr sz="800" b="1" spc="-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〒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000-0000</a:t>
            </a:r>
            <a:r>
              <a:rPr lang="ja-JP" altLang="en-US" sz="800" b="1" spc="-5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東京都千代田区○○○ー○○　○○○ビル</a:t>
            </a:r>
            <a:endParaRPr lang="ja-JP" altLang="en-US" sz="800" b="1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lang="en-US" altLang="ja-JP" sz="1000" b="1" spc="-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《</a:t>
            </a:r>
            <a:r>
              <a:rPr lang="ja-JP" altLang="en-US" sz="1000" b="1" spc="-15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職種</a:t>
            </a:r>
            <a:r>
              <a:rPr lang="en-US" altLang="ja-JP" sz="1000" b="1" spc="-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》</a:t>
            </a:r>
            <a:endParaRPr lang="ja-JP" altLang="en-US" sz="1000" b="1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76200">
              <a:lnSpc>
                <a:spcPct val="100000"/>
              </a:lnSpc>
              <a:spcBef>
                <a:spcPts val="300"/>
              </a:spcBef>
            </a:pPr>
            <a:r>
              <a:rPr lang="ja-JP" altLang="en-US" sz="800" b="1" spc="-75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プログラマー</a:t>
            </a:r>
            <a:endParaRPr lang="ja-JP" altLang="en-US" sz="800" b="1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sz="1000" b="1" spc="-2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《雇用形態》</a:t>
            </a:r>
            <a:endParaRPr sz="10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76200">
              <a:lnSpc>
                <a:spcPct val="100000"/>
              </a:lnSpc>
              <a:spcBef>
                <a:spcPts val="300"/>
              </a:spcBef>
            </a:pPr>
            <a:r>
              <a:rPr sz="80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正社員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（</a:t>
            </a:r>
            <a:r>
              <a:rPr sz="80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試用期間 0</a:t>
            </a:r>
            <a:r>
              <a:rPr sz="800" b="1" spc="-8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ヶ月あり</a:t>
            </a:r>
            <a:r>
              <a:rPr sz="800" b="1" spc="-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）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sz="1000" b="1" spc="-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《仕事内容》</a:t>
            </a:r>
            <a:endParaRPr sz="10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44450">
              <a:lnSpc>
                <a:spcPct val="100000"/>
              </a:lnSpc>
              <a:spcBef>
                <a:spcPts val="300"/>
              </a:spcBef>
            </a:pPr>
            <a:r>
              <a:rPr sz="800" b="1" spc="-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・◯◯◯◯◯◯◯◯◯◯◯◯◯◯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44450">
              <a:lnSpc>
                <a:spcPct val="100000"/>
              </a:lnSpc>
              <a:spcBef>
                <a:spcPts val="300"/>
              </a:spcBef>
            </a:pPr>
            <a:r>
              <a:rPr sz="800" b="1" spc="-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・◯◯◯◯◯◯◯◯◯◯◯◯◯◯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44450">
              <a:lnSpc>
                <a:spcPct val="100000"/>
              </a:lnSpc>
              <a:spcBef>
                <a:spcPts val="300"/>
              </a:spcBef>
            </a:pPr>
            <a:r>
              <a:rPr sz="800" b="1" spc="-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・◯◯◯◯◯◯◯◯◯◯◯◯◯◯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sz="1000" b="1" spc="-2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《給与》</a:t>
            </a:r>
            <a:endParaRPr sz="10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76200" marR="5080">
              <a:lnSpc>
                <a:spcPct val="125000"/>
              </a:lnSpc>
            </a:pPr>
            <a:r>
              <a:rPr sz="800" b="1" spc="-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月給 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00</a:t>
            </a:r>
            <a:r>
              <a:rPr sz="800" b="1" spc="-4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万円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～00</a:t>
            </a:r>
            <a:r>
              <a:rPr sz="800" b="1" spc="-3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</a:t>
            </a:r>
            <a:r>
              <a:rPr sz="800" b="1" spc="-3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万円</a:t>
            </a:r>
            <a:r>
              <a:rPr sz="800" b="1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（</a:t>
            </a:r>
            <a:r>
              <a:rPr sz="800" b="1" spc="-2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経験・能力を考慮</a:t>
            </a:r>
            <a:r>
              <a:rPr sz="800" b="1" spc="-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）</a:t>
            </a:r>
            <a:endParaRPr lang="en-US" sz="800" b="1" spc="-50" dirty="0">
              <a:solidFill>
                <a:srgbClr val="231F20"/>
              </a:solidFill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76200" marR="5080">
              <a:lnSpc>
                <a:spcPct val="125000"/>
              </a:lnSpc>
            </a:pPr>
            <a:r>
              <a:rPr sz="800" b="1" spc="-20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賞与</a:t>
            </a:r>
            <a:r>
              <a:rPr sz="800" b="1" spc="-2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年 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00</a:t>
            </a:r>
            <a:r>
              <a:rPr sz="80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回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（</a:t>
            </a:r>
            <a:r>
              <a:rPr sz="800" b="1" spc="-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業績による</a:t>
            </a:r>
            <a:r>
              <a:rPr sz="800" b="1" spc="-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）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76200">
              <a:lnSpc>
                <a:spcPct val="100000"/>
              </a:lnSpc>
              <a:spcBef>
                <a:spcPts val="300"/>
              </a:spcBef>
            </a:pPr>
            <a:r>
              <a:rPr sz="80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昇給 年 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00</a:t>
            </a:r>
            <a:r>
              <a:rPr sz="80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回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（</a:t>
            </a:r>
            <a:r>
              <a:rPr sz="800" b="1" spc="-3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評価に基づく</a:t>
            </a:r>
            <a:r>
              <a:rPr sz="800" b="1" spc="-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）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76200" marR="828040" indent="-63500">
              <a:lnSpc>
                <a:spcPct val="125000"/>
              </a:lnSpc>
            </a:pPr>
            <a:r>
              <a:rPr sz="1000" b="1" spc="-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《</a:t>
            </a:r>
            <a:r>
              <a:rPr sz="1000" b="1" spc="-1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勤務時間</a:t>
            </a:r>
            <a:r>
              <a:rPr sz="1000" b="1" spc="-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》</a:t>
            </a:r>
            <a:r>
              <a:rPr lang="ja-JP" altLang="en-US" sz="1000" b="1" spc="50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</a:t>
            </a:r>
            <a:endParaRPr lang="en-US" altLang="ja-JP" sz="1000" b="1" spc="500" dirty="0">
              <a:solidFill>
                <a:srgbClr val="231F20"/>
              </a:solidFill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76200" marR="828040" indent="-63500">
              <a:lnSpc>
                <a:spcPct val="125000"/>
              </a:lnSpc>
            </a:pPr>
            <a:r>
              <a:rPr sz="1000" b="1" spc="50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00:00～00:0</a:t>
            </a:r>
            <a:r>
              <a:rPr lang="en-US" altLang="ja-JP"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0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（</a:t>
            </a:r>
            <a:r>
              <a:rPr sz="800" b="1" spc="-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休憩 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0</a:t>
            </a:r>
            <a:r>
              <a:rPr sz="80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時間</a:t>
            </a:r>
            <a:r>
              <a:rPr sz="800" b="1" spc="-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）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sz="1000" b="1" spc="-2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《休日・休暇》</a:t>
            </a:r>
            <a:endParaRPr sz="10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76200">
              <a:lnSpc>
                <a:spcPct val="100000"/>
              </a:lnSpc>
              <a:spcBef>
                <a:spcPts val="300"/>
              </a:spcBef>
            </a:pPr>
            <a:r>
              <a:rPr sz="80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完全週休 0</a:t>
            </a:r>
            <a:r>
              <a:rPr sz="800" b="1" spc="-4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日制</a:t>
            </a:r>
            <a:r>
              <a:rPr sz="8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（土・日）</a:t>
            </a:r>
            <a:r>
              <a:rPr sz="800" b="1" spc="-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祝日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sz="1000" b="1" spc="-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《福利厚生》</a:t>
            </a:r>
            <a:endParaRPr sz="10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76200">
              <a:lnSpc>
                <a:spcPct val="100000"/>
              </a:lnSpc>
              <a:spcBef>
                <a:spcPts val="300"/>
              </a:spcBef>
            </a:pPr>
            <a:r>
              <a:rPr sz="800" b="1" spc="-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社会保険完備・交通費全額支給</a:t>
            </a:r>
            <a:endParaRPr sz="8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</p:txBody>
      </p:sp>
      <p:sp>
        <p:nvSpPr>
          <p:cNvPr id="24" name="object 24"/>
          <p:cNvSpPr txBox="1"/>
          <p:nvPr/>
        </p:nvSpPr>
        <p:spPr>
          <a:xfrm rot="21420000">
            <a:off x="321602" y="7990731"/>
            <a:ext cx="2507731" cy="2374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10"/>
              </a:lnSpc>
            </a:pPr>
            <a:r>
              <a:rPr sz="2700" b="1" spc="-187" baseline="-3086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私た</a:t>
            </a:r>
            <a:r>
              <a:rPr sz="2700" b="1" spc="-187" baseline="-1543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ちがサ</a:t>
            </a:r>
            <a:r>
              <a:rPr sz="1800" b="1" spc="-22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ポー</a:t>
            </a:r>
            <a:r>
              <a:rPr sz="2700" b="1" spc="-434" baseline="1543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トし</a:t>
            </a:r>
            <a:r>
              <a:rPr sz="2700" b="1" spc="-427" baseline="3086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ます</a:t>
            </a:r>
            <a:r>
              <a:rPr sz="2700" b="1" spc="-585" baseline="4629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！</a:t>
            </a:r>
            <a:endParaRPr sz="2700" b="1" baseline="4629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</p:txBody>
      </p:sp>
      <p:pic>
        <p:nvPicPr>
          <p:cNvPr id="25" name="図 24">
            <a:extLst>
              <a:ext uri="{FF2B5EF4-FFF2-40B4-BE49-F238E27FC236}">
                <a16:creationId xmlns:a16="http://schemas.microsoft.com/office/drawing/2014/main" id="{FE1B4617-1874-D5A1-1705-3FCB6B0033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019" y="5303249"/>
            <a:ext cx="520700" cy="444500"/>
          </a:xfrm>
          <a:prstGeom prst="rect">
            <a:avLst/>
          </a:prstGeom>
        </p:spPr>
      </p:pic>
      <p:pic>
        <p:nvPicPr>
          <p:cNvPr id="26" name="図 25">
            <a:extLst>
              <a:ext uri="{FF2B5EF4-FFF2-40B4-BE49-F238E27FC236}">
                <a16:creationId xmlns:a16="http://schemas.microsoft.com/office/drawing/2014/main" id="{5FA7F9B5-EC15-09DE-6621-AFB277D2C3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019" y="4671878"/>
            <a:ext cx="520700" cy="444500"/>
          </a:xfrm>
          <a:prstGeom prst="rect">
            <a:avLst/>
          </a:prstGeom>
        </p:spPr>
      </p:pic>
      <p:pic>
        <p:nvPicPr>
          <p:cNvPr id="27" name="図 26">
            <a:extLst>
              <a:ext uri="{FF2B5EF4-FFF2-40B4-BE49-F238E27FC236}">
                <a16:creationId xmlns:a16="http://schemas.microsoft.com/office/drawing/2014/main" id="{72FBB1E3-7C4D-E325-407B-FD9789BF89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019" y="4035064"/>
            <a:ext cx="520700" cy="444500"/>
          </a:xfrm>
          <a:prstGeom prst="rect">
            <a:avLst/>
          </a:prstGeom>
        </p:spPr>
      </p:pic>
      <p:pic>
        <p:nvPicPr>
          <p:cNvPr id="28" name="図 27">
            <a:extLst>
              <a:ext uri="{FF2B5EF4-FFF2-40B4-BE49-F238E27FC236}">
                <a16:creationId xmlns:a16="http://schemas.microsoft.com/office/drawing/2014/main" id="{DEF22E5F-066B-828B-EFBB-6E08666193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019" y="3485335"/>
            <a:ext cx="520700" cy="444500"/>
          </a:xfrm>
          <a:prstGeom prst="rect">
            <a:avLst/>
          </a:prstGeom>
        </p:spPr>
      </p:pic>
      <p:sp>
        <p:nvSpPr>
          <p:cNvPr id="29" name="object 10">
            <a:extLst>
              <a:ext uri="{FF2B5EF4-FFF2-40B4-BE49-F238E27FC236}">
                <a16:creationId xmlns:a16="http://schemas.microsoft.com/office/drawing/2014/main" id="{C94B6CFA-4653-CA36-0F17-8AAADA08B934}"/>
              </a:ext>
            </a:extLst>
          </p:cNvPr>
          <p:cNvSpPr txBox="1"/>
          <p:nvPr/>
        </p:nvSpPr>
        <p:spPr>
          <a:xfrm>
            <a:off x="458019" y="5875749"/>
            <a:ext cx="3601653" cy="846386"/>
          </a:xfrm>
          <a:prstGeom prst="rect">
            <a:avLst/>
          </a:prstGeom>
        </p:spPr>
        <p:txBody>
          <a:bodyPr vert="horz" wrap="square" lIns="0" tIns="1905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75"/>
              </a:spcBef>
            </a:pPr>
            <a:r>
              <a:rPr sz="4250" b="1" spc="-55" dirty="0" err="1">
                <a:solidFill>
                  <a:srgbClr val="00AAB3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経験者大歓迎</a:t>
            </a:r>
            <a:r>
              <a:rPr sz="4250" b="1" spc="-55" dirty="0">
                <a:solidFill>
                  <a:srgbClr val="00AAB3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!</a:t>
            </a:r>
            <a:endParaRPr sz="205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</p:txBody>
      </p:sp>
      <p:sp>
        <p:nvSpPr>
          <p:cNvPr id="30" name="object 10">
            <a:extLst>
              <a:ext uri="{FF2B5EF4-FFF2-40B4-BE49-F238E27FC236}">
                <a16:creationId xmlns:a16="http://schemas.microsoft.com/office/drawing/2014/main" id="{70F2A7BB-7494-8B34-22AA-8C9A7FCA95C8}"/>
              </a:ext>
            </a:extLst>
          </p:cNvPr>
          <p:cNvSpPr txBox="1"/>
          <p:nvPr/>
        </p:nvSpPr>
        <p:spPr>
          <a:xfrm>
            <a:off x="481134" y="6525793"/>
            <a:ext cx="3432810" cy="507831"/>
          </a:xfrm>
          <a:prstGeom prst="rect">
            <a:avLst/>
          </a:prstGeom>
        </p:spPr>
        <p:txBody>
          <a:bodyPr vert="horz" wrap="square" lIns="0" tIns="1905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sz="2050" b="1" spc="-100" dirty="0" err="1">
                <a:solidFill>
                  <a:srgbClr val="00AAB3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未経験でも実績がすぐ積める</a:t>
            </a:r>
            <a:r>
              <a:rPr sz="2050" b="1" spc="-100" dirty="0">
                <a:solidFill>
                  <a:srgbClr val="00AAB3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!</a:t>
            </a:r>
            <a:endParaRPr sz="205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15105" y="3318026"/>
            <a:ext cx="3432810" cy="2512867"/>
          </a:xfrm>
          <a:prstGeom prst="rect">
            <a:avLst/>
          </a:prstGeom>
        </p:spPr>
        <p:txBody>
          <a:bodyPr vert="horz" wrap="square" lIns="0" tIns="190500" rIns="0" bIns="0" rtlCol="0">
            <a:spAutoFit/>
          </a:bodyPr>
          <a:lstStyle/>
          <a:p>
            <a:pPr marL="167005">
              <a:lnSpc>
                <a:spcPct val="100000"/>
              </a:lnSpc>
              <a:spcBef>
                <a:spcPts val="1500"/>
              </a:spcBef>
            </a:pPr>
            <a:r>
              <a:rPr sz="3000" b="1" spc="-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未経験</a:t>
            </a:r>
            <a:r>
              <a:rPr sz="3000" b="1" spc="-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OK!</a:t>
            </a:r>
            <a:endParaRPr sz="30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  <a:p>
            <a:pPr marL="167005" marR="67310">
              <a:lnSpc>
                <a:spcPct val="138900"/>
              </a:lnSpc>
            </a:pPr>
            <a:r>
              <a:rPr sz="3000" b="1" spc="-29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フルリモート完備</a:t>
            </a:r>
            <a:r>
              <a:rPr sz="3000" b="1" spc="-5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 </a:t>
            </a:r>
            <a:r>
              <a:rPr sz="3000" b="1" spc="-14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年間休日</a:t>
            </a:r>
            <a:r>
              <a:rPr sz="3000" b="1" spc="-11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120</a:t>
            </a:r>
            <a:r>
              <a:rPr sz="3000" b="1" spc="-10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日以上</a:t>
            </a:r>
            <a:r>
              <a:rPr sz="3000" b="1" spc="-2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サポート充実</a:t>
            </a:r>
            <a:endParaRPr sz="205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</p:txBody>
      </p:sp>
      <p:sp>
        <p:nvSpPr>
          <p:cNvPr id="31" name="object 16">
            <a:extLst>
              <a:ext uri="{FF2B5EF4-FFF2-40B4-BE49-F238E27FC236}">
                <a16:creationId xmlns:a16="http://schemas.microsoft.com/office/drawing/2014/main" id="{5D9113FF-FF0A-ECCC-C840-FEB3933AAAC9}"/>
              </a:ext>
            </a:extLst>
          </p:cNvPr>
          <p:cNvSpPr txBox="1"/>
          <p:nvPr/>
        </p:nvSpPr>
        <p:spPr>
          <a:xfrm>
            <a:off x="3687476" y="9523532"/>
            <a:ext cx="1006715" cy="2744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5"/>
              </a:spcBef>
            </a:pPr>
            <a:r>
              <a:rPr sz="1700" b="1" spc="130" dirty="0" err="1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応募方法</a:t>
            </a:r>
            <a:endParaRPr sz="17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</p:txBody>
      </p:sp>
      <p:cxnSp>
        <p:nvCxnSpPr>
          <p:cNvPr id="33" name="直線コネクタ 32">
            <a:extLst>
              <a:ext uri="{FF2B5EF4-FFF2-40B4-BE49-F238E27FC236}">
                <a16:creationId xmlns:a16="http://schemas.microsoft.com/office/drawing/2014/main" id="{926531B5-3F83-6984-3D32-2DC444E16FB4}"/>
              </a:ext>
            </a:extLst>
          </p:cNvPr>
          <p:cNvCxnSpPr/>
          <p:nvPr/>
        </p:nvCxnSpPr>
        <p:spPr>
          <a:xfrm>
            <a:off x="4083050" y="3081962"/>
            <a:ext cx="0" cy="4406900"/>
          </a:xfrm>
          <a:prstGeom prst="line">
            <a:avLst/>
          </a:prstGeom>
          <a:ln w="158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正方形/長方形 38">
            <a:extLst>
              <a:ext uri="{FF2B5EF4-FFF2-40B4-BE49-F238E27FC236}">
                <a16:creationId xmlns:a16="http://schemas.microsoft.com/office/drawing/2014/main" id="{EE53B439-3A43-766A-196F-B558C68512F8}"/>
              </a:ext>
            </a:extLst>
          </p:cNvPr>
          <p:cNvSpPr/>
          <p:nvPr/>
        </p:nvSpPr>
        <p:spPr>
          <a:xfrm rot="21394682">
            <a:off x="416785" y="8316007"/>
            <a:ext cx="2842913" cy="1924679"/>
          </a:xfrm>
          <a:prstGeom prst="rect">
            <a:avLst/>
          </a:prstGeom>
          <a:blipFill dpi="0" rotWithShape="1">
            <a:blip r:embed="rId8"/>
            <a:srcRect/>
            <a:stretch>
              <a:fillRect t="-3000" b="-3000"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40" name="図 39">
            <a:extLst>
              <a:ext uri="{FF2B5EF4-FFF2-40B4-BE49-F238E27FC236}">
                <a16:creationId xmlns:a16="http://schemas.microsoft.com/office/drawing/2014/main" id="{8C4E57CA-565A-7471-BC99-7019189A6F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31866" y="8108747"/>
            <a:ext cx="1600200" cy="1295400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3668426" y="8431466"/>
            <a:ext cx="1416050" cy="70859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5770" marR="5080" indent="-2540" algn="just">
              <a:lnSpc>
                <a:spcPct val="108900"/>
              </a:lnSpc>
              <a:spcBef>
                <a:spcPts val="100"/>
              </a:spcBef>
            </a:pPr>
            <a:r>
              <a:rPr sz="1400" b="1" spc="-175" dirty="0" err="1">
                <a:solidFill>
                  <a:srgbClr val="74C043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サイトからの</a:t>
            </a:r>
            <a:r>
              <a:rPr sz="1400" b="1" spc="-180" dirty="0" err="1">
                <a:solidFill>
                  <a:srgbClr val="74C043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エントリーも</a:t>
            </a:r>
            <a:r>
              <a:rPr sz="1400" b="1" spc="-170" dirty="0" err="1">
                <a:solidFill>
                  <a:srgbClr val="74C043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可能です</a:t>
            </a:r>
            <a:r>
              <a:rPr sz="1400" b="1" spc="-170" dirty="0">
                <a:solidFill>
                  <a:srgbClr val="74C043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YuGothic Bold"/>
              </a:rPr>
              <a:t>！</a:t>
            </a:r>
            <a:endParaRPr sz="1700" b="1" dirty="0">
              <a:latin typeface="Yu Gothic" panose="020B0400000000000000" pitchFamily="34" charset="-128"/>
              <a:ea typeface="Yu Gothic" panose="020B0400000000000000" pitchFamily="34" charset="-128"/>
              <a:cs typeface="YuGothic Bold"/>
            </a:endParaRPr>
          </a:p>
        </p:txBody>
      </p:sp>
      <p:pic>
        <p:nvPicPr>
          <p:cNvPr id="41" name="図 40">
            <a:extLst>
              <a:ext uri="{FF2B5EF4-FFF2-40B4-BE49-F238E27FC236}">
                <a16:creationId xmlns:a16="http://schemas.microsoft.com/office/drawing/2014/main" id="{3BA1491D-D235-68C0-326E-8C1E4D4EEAA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02325" y="8202866"/>
            <a:ext cx="368300" cy="165100"/>
          </a:xfrm>
          <a:prstGeom prst="rect">
            <a:avLst/>
          </a:prstGeom>
        </p:spPr>
      </p:pic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5A6FEE25-BD5B-9880-E834-C463178E1B66}"/>
              </a:ext>
            </a:extLst>
          </p:cNvPr>
          <p:cNvSpPr/>
          <p:nvPr/>
        </p:nvSpPr>
        <p:spPr>
          <a:xfrm>
            <a:off x="5532066" y="7925271"/>
            <a:ext cx="1598261" cy="1598261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142</Words>
  <Application>Microsoft Macintosh PowerPoint</Application>
  <PresentationFormat>ユーザー設定</PresentationFormat>
  <Paragraphs>35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Gothic</vt:lpstr>
      <vt:lpstr>Yu Gothic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base</dc:title>
  <cp:lastModifiedBy>春樹 富永</cp:lastModifiedBy>
  <cp:revision>10</cp:revision>
  <dcterms:created xsi:type="dcterms:W3CDTF">2025-04-02T04:46:30Z</dcterms:created>
  <dcterms:modified xsi:type="dcterms:W3CDTF">2025-04-03T09:00:45Z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2025-04-02T00:00:00Z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2025-04-02T00:00:00Z</vt:filetime>
  </property>
  <property fmtid="{D5CDD505-2E9C-101B-9397-08002B2CF9AE}" pid="5" name="Producer">
    <vt:lpwstr>Adobe PDF library 17.00</vt:lpwstr>
  </property>
</Properties>
</file>