
<file path=[Content_Types].xml><?xml version="1.0" encoding="utf-8"?>
<Types xmlns="http://schemas.openxmlformats.org/package/2006/content-types">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
  </p:notesMasterIdLst>
  <p:sldIdLst>
    <p:sldId id="256" r:id="rId2"/>
  </p:sldIdLst>
  <p:sldSz cx="7772400" cy="10909300"/>
  <p:notesSz cx="7772400" cy="10909300"/>
  <p:defaultTextStyle>
    <a:defPPr>
      <a:defRPr kern="0"/>
    </a:defPPr>
  </p:defaultTextStyle>
  <p:extLst>
    <p:ext uri="{EFAFB233-063F-42B5-8137-9DF3F51BA10A}">
      <p15:sldGuideLst xmlns:p15="http://schemas.microsoft.com/office/powerpoint/2012/main">
        <p15:guide id="1" orient="horz" pos="687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F9292"/>
    <a:srgbClr val="EB6060"/>
    <a:srgbClr val="009EB8"/>
    <a:srgbClr val="267296"/>
    <a:srgbClr val="328D9F"/>
    <a:srgbClr val="4774AC"/>
    <a:srgbClr val="08AA78"/>
    <a:srgbClr val="4078B4"/>
    <a:srgbClr val="EA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6662"/>
    <p:restoredTop sz="94694"/>
  </p:normalViewPr>
  <p:slideViewPr>
    <p:cSldViewPr>
      <p:cViewPr>
        <p:scale>
          <a:sx n="77" d="100"/>
          <a:sy n="77" d="100"/>
        </p:scale>
        <p:origin x="2808" y="160"/>
      </p:cViewPr>
      <p:guideLst>
        <p:guide orient="horz" pos="6872"/>
        <p:guide pos="2448"/>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3368675" cy="546100"/>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idx="1"/>
          </p:nvPr>
        </p:nvSpPr>
        <p:spPr>
          <a:xfrm>
            <a:off x="4402138" y="0"/>
            <a:ext cx="3368675" cy="546100"/>
          </a:xfrm>
          <a:prstGeom prst="rect">
            <a:avLst/>
          </a:prstGeom>
        </p:spPr>
        <p:txBody>
          <a:bodyPr vert="horz" lIns="91440" tIns="45720" rIns="91440" bIns="45720" rtlCol="0"/>
          <a:lstStyle>
            <a:lvl1pPr algn="r">
              <a:defRPr sz="1200"/>
            </a:lvl1pPr>
          </a:lstStyle>
          <a:p>
            <a:fld id="{7B7CEC48-1AA4-294F-B301-BAF9FBEA72F6}" type="datetimeFigureOut">
              <a:rPr kumimoji="1" lang="ja-JP" altLang="en-US" smtClean="0"/>
              <a:t>2024/12/9</a:t>
            </a:fld>
            <a:endParaRPr kumimoji="1" lang="ja-JP" altLang="en-US"/>
          </a:p>
        </p:txBody>
      </p:sp>
      <p:sp>
        <p:nvSpPr>
          <p:cNvPr id="4" name="スライド イメージ プレースホルダー 3"/>
          <p:cNvSpPr>
            <a:spLocks noGrp="1" noRot="1" noChangeAspect="1"/>
          </p:cNvSpPr>
          <p:nvPr>
            <p:ph type="sldImg" idx="2"/>
          </p:nvPr>
        </p:nvSpPr>
        <p:spPr>
          <a:xfrm>
            <a:off x="2574925" y="1363663"/>
            <a:ext cx="2622550" cy="3681412"/>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ー 4"/>
          <p:cNvSpPr>
            <a:spLocks noGrp="1"/>
          </p:cNvSpPr>
          <p:nvPr>
            <p:ph type="body" sz="quarter" idx="3"/>
          </p:nvPr>
        </p:nvSpPr>
        <p:spPr>
          <a:xfrm>
            <a:off x="777875" y="5249863"/>
            <a:ext cx="6216650" cy="4295775"/>
          </a:xfrm>
          <a:prstGeom prst="rect">
            <a:avLst/>
          </a:prstGeom>
        </p:spPr>
        <p:txBody>
          <a:bodyPr vert="horz" lIns="91440" tIns="45720" rIns="91440" bIns="45720" rtlCol="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6" name="フッター プレースホルダー 5"/>
          <p:cNvSpPr>
            <a:spLocks noGrp="1"/>
          </p:cNvSpPr>
          <p:nvPr>
            <p:ph type="ftr" sz="quarter" idx="4"/>
          </p:nvPr>
        </p:nvSpPr>
        <p:spPr>
          <a:xfrm>
            <a:off x="0" y="10363200"/>
            <a:ext cx="3368675" cy="546100"/>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4402138" y="10363200"/>
            <a:ext cx="3368675" cy="546100"/>
          </a:xfrm>
          <a:prstGeom prst="rect">
            <a:avLst/>
          </a:prstGeom>
        </p:spPr>
        <p:txBody>
          <a:bodyPr vert="horz" lIns="91440" tIns="45720" rIns="91440" bIns="45720" rtlCol="0" anchor="b"/>
          <a:lstStyle>
            <a:lvl1pPr algn="r">
              <a:defRPr sz="1200"/>
            </a:lvl1pPr>
          </a:lstStyle>
          <a:p>
            <a:fld id="{A3B54434-8662-904A-A251-F329E28FFBE0}" type="slidenum">
              <a:rPr kumimoji="1" lang="ja-JP" altLang="en-US" smtClean="0"/>
              <a:t>‹#›</a:t>
            </a:fld>
            <a:endParaRPr kumimoji="1" lang="ja-JP" altLang="en-US"/>
          </a:p>
        </p:txBody>
      </p:sp>
    </p:spTree>
    <p:extLst>
      <p:ext uri="{BB962C8B-B14F-4D97-AF65-F5344CB8AC3E}">
        <p14:creationId xmlns:p14="http://schemas.microsoft.com/office/powerpoint/2010/main" val="1094161281"/>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fld id="{A3B54434-8662-904A-A251-F329E28FFBE0}" type="slidenum">
              <a:rPr kumimoji="1" lang="ja-JP" altLang="en-US" smtClean="0"/>
              <a:t>1</a:t>
            </a:fld>
            <a:endParaRPr kumimoji="1" lang="ja-JP" altLang="en-US"/>
          </a:p>
        </p:txBody>
      </p:sp>
    </p:spTree>
    <p:extLst>
      <p:ext uri="{BB962C8B-B14F-4D97-AF65-F5344CB8AC3E}">
        <p14:creationId xmlns:p14="http://schemas.microsoft.com/office/powerpoint/2010/main" val="12561244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583406" y="3381883"/>
            <a:ext cx="6611937" cy="2290953"/>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166812" y="6109208"/>
            <a:ext cx="5445125" cy="2727325"/>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12/9/24</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a:lvl1pPr>
          </a:lstStyle>
          <a:p>
            <a:endParaRPr/>
          </a:p>
        </p:txBody>
      </p:sp>
      <p:sp>
        <p:nvSpPr>
          <p:cNvPr id="3" name="Holder 3"/>
          <p:cNvSpPr>
            <a:spLocks noGrp="1"/>
          </p:cNvSpPr>
          <p:nvPr>
            <p:ph type="body" idx="1"/>
          </p:nvPr>
        </p:nvSpPr>
        <p:spPr/>
        <p:txBody>
          <a:bodyPr lIns="0" tIns="0" rIns="0" bIns="0"/>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12/9/24</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a:lvl1pPr>
          </a:lstStyle>
          <a:p>
            <a:endParaRPr/>
          </a:p>
        </p:txBody>
      </p:sp>
      <p:sp>
        <p:nvSpPr>
          <p:cNvPr id="3" name="Holder 3"/>
          <p:cNvSpPr>
            <a:spLocks noGrp="1"/>
          </p:cNvSpPr>
          <p:nvPr>
            <p:ph sz="half" idx="2"/>
          </p:nvPr>
        </p:nvSpPr>
        <p:spPr>
          <a:xfrm>
            <a:off x="388937" y="2509139"/>
            <a:ext cx="3383756" cy="7200138"/>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4006056" y="2509139"/>
            <a:ext cx="3383756" cy="7200138"/>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12/9/24</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12/9/24</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12/9/24</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388937" y="436372"/>
            <a:ext cx="7000875" cy="1745488"/>
          </a:xfrm>
          <a:prstGeom prst="rect">
            <a:avLst/>
          </a:prstGeom>
        </p:spPr>
        <p:txBody>
          <a:bodyPr wrap="square" lIns="0" tIns="0" rIns="0" bIns="0">
            <a:spAutoFit/>
          </a:bodyPr>
          <a:lstStyle>
            <a:lvl1pPr>
              <a:defRPr/>
            </a:lvl1pPr>
          </a:lstStyle>
          <a:p>
            <a:endParaRPr/>
          </a:p>
        </p:txBody>
      </p:sp>
      <p:sp>
        <p:nvSpPr>
          <p:cNvPr id="3" name="Holder 3"/>
          <p:cNvSpPr>
            <a:spLocks noGrp="1"/>
          </p:cNvSpPr>
          <p:nvPr>
            <p:ph type="body" idx="1"/>
          </p:nvPr>
        </p:nvSpPr>
        <p:spPr>
          <a:xfrm>
            <a:off x="388937" y="2509139"/>
            <a:ext cx="7000875" cy="7200138"/>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2644775" y="10145649"/>
            <a:ext cx="2489200" cy="545465"/>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388937" y="10145649"/>
            <a:ext cx="1789112" cy="545465"/>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12/9/24</a:t>
            </a:fld>
            <a:endParaRPr lang="en-US"/>
          </a:p>
        </p:txBody>
      </p:sp>
      <p:sp>
        <p:nvSpPr>
          <p:cNvPr id="6" name="Holder 6"/>
          <p:cNvSpPr>
            <a:spLocks noGrp="1"/>
          </p:cNvSpPr>
          <p:nvPr>
            <p:ph type="sldNum" sz="quarter" idx="7"/>
          </p:nvPr>
        </p:nvSpPr>
        <p:spPr>
          <a:xfrm>
            <a:off x="5600700" y="10145649"/>
            <a:ext cx="1789112" cy="545465"/>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emf"/><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4.emf"/><Relationship Id="rId11" Type="http://schemas.openxmlformats.org/officeDocument/2006/relationships/image" Target="../media/image9.emf"/><Relationship Id="rId5" Type="http://schemas.openxmlformats.org/officeDocument/2006/relationships/image" Target="../media/image3.emf"/><Relationship Id="rId10" Type="http://schemas.openxmlformats.org/officeDocument/2006/relationships/image" Target="../media/image8.emf"/><Relationship Id="rId4" Type="http://schemas.openxmlformats.org/officeDocument/2006/relationships/image" Target="../media/image2.emf"/><Relationship Id="rId9"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図 2">
            <a:extLst>
              <a:ext uri="{FF2B5EF4-FFF2-40B4-BE49-F238E27FC236}">
                <a16:creationId xmlns:a16="http://schemas.microsoft.com/office/drawing/2014/main" id="{065DAB4B-3B48-9BB2-FE7F-2B20DCA1B4B8}"/>
              </a:ext>
            </a:extLst>
          </p:cNvPr>
          <p:cNvPicPr>
            <a:picLocks noChangeAspect="1"/>
          </p:cNvPicPr>
          <p:nvPr/>
        </p:nvPicPr>
        <p:blipFill>
          <a:blip r:embed="rId3"/>
          <a:stretch>
            <a:fillRect/>
          </a:stretch>
        </p:blipFill>
        <p:spPr>
          <a:xfrm>
            <a:off x="-1" y="-216"/>
            <a:ext cx="7772399" cy="10909300"/>
          </a:xfrm>
          <a:prstGeom prst="rect">
            <a:avLst/>
          </a:prstGeom>
        </p:spPr>
      </p:pic>
      <p:pic>
        <p:nvPicPr>
          <p:cNvPr id="62" name="図 61">
            <a:extLst>
              <a:ext uri="{FF2B5EF4-FFF2-40B4-BE49-F238E27FC236}">
                <a16:creationId xmlns:a16="http://schemas.microsoft.com/office/drawing/2014/main" id="{A419412D-E75F-D9DD-949B-01E570BA7A3B}"/>
              </a:ext>
            </a:extLst>
          </p:cNvPr>
          <p:cNvPicPr>
            <a:picLocks noChangeAspect="1"/>
          </p:cNvPicPr>
          <p:nvPr/>
        </p:nvPicPr>
        <p:blipFill>
          <a:blip r:embed="rId4"/>
          <a:stretch>
            <a:fillRect/>
          </a:stretch>
        </p:blipFill>
        <p:spPr>
          <a:xfrm flipH="1">
            <a:off x="3266844" y="-974096"/>
            <a:ext cx="4505554" cy="5796090"/>
          </a:xfrm>
          <a:prstGeom prst="rect">
            <a:avLst/>
          </a:prstGeom>
        </p:spPr>
      </p:pic>
      <p:pic>
        <p:nvPicPr>
          <p:cNvPr id="4" name="図 3">
            <a:extLst>
              <a:ext uri="{FF2B5EF4-FFF2-40B4-BE49-F238E27FC236}">
                <a16:creationId xmlns:a16="http://schemas.microsoft.com/office/drawing/2014/main" id="{C5B15E2F-746B-34EA-46E1-EE6368E8CE55}"/>
              </a:ext>
            </a:extLst>
          </p:cNvPr>
          <p:cNvPicPr>
            <a:picLocks noChangeAspect="1"/>
          </p:cNvPicPr>
          <p:nvPr/>
        </p:nvPicPr>
        <p:blipFill>
          <a:blip r:embed="rId5"/>
          <a:stretch>
            <a:fillRect/>
          </a:stretch>
        </p:blipFill>
        <p:spPr>
          <a:xfrm>
            <a:off x="825500" y="217010"/>
            <a:ext cx="6121400" cy="520700"/>
          </a:xfrm>
          <a:prstGeom prst="rect">
            <a:avLst/>
          </a:prstGeom>
        </p:spPr>
      </p:pic>
      <p:sp>
        <p:nvSpPr>
          <p:cNvPr id="2" name="テキスト ボックス 1">
            <a:extLst>
              <a:ext uri="{FF2B5EF4-FFF2-40B4-BE49-F238E27FC236}">
                <a16:creationId xmlns:a16="http://schemas.microsoft.com/office/drawing/2014/main" id="{C774C0C1-0EF6-1F70-AB6A-2C45327414CC}"/>
              </a:ext>
            </a:extLst>
          </p:cNvPr>
          <p:cNvSpPr txBox="1"/>
          <p:nvPr/>
        </p:nvSpPr>
        <p:spPr>
          <a:xfrm>
            <a:off x="1023878" y="302709"/>
            <a:ext cx="5724644" cy="338554"/>
          </a:xfrm>
          <a:prstGeom prst="rect">
            <a:avLst/>
          </a:prstGeom>
          <a:noFill/>
        </p:spPr>
        <p:txBody>
          <a:bodyPr wrap="none" rtlCol="0">
            <a:spAutoFit/>
          </a:bodyPr>
          <a:lstStyle/>
          <a:p>
            <a:pPr algn="ctr"/>
            <a:r>
              <a:rPr lang="ja-JP" altLang="en-US" sz="1600">
                <a:solidFill>
                  <a:schemeClr val="bg1"/>
                </a:solidFill>
                <a:latin typeface="Kozuka Gothic Pro M" panose="020B0400000000000000" pitchFamily="34" charset="-128"/>
                <a:ea typeface="Kozuka Gothic Pro M" panose="020B0400000000000000" pitchFamily="34" charset="-128"/>
              </a:rPr>
              <a:t>「魅力を伝える力」で、あなたの介護事業をもっと輝かせる</a:t>
            </a:r>
            <a:endParaRPr kumimoji="1" lang="ja-JP" altLang="en-US" sz="1600">
              <a:solidFill>
                <a:schemeClr val="bg1"/>
              </a:solidFill>
              <a:latin typeface="Kozuka Gothic Pro M" panose="020B0400000000000000" pitchFamily="34" charset="-128"/>
              <a:ea typeface="Kozuka Gothic Pro M" panose="020B0400000000000000" pitchFamily="34" charset="-128"/>
            </a:endParaRPr>
          </a:p>
        </p:txBody>
      </p:sp>
      <p:sp>
        <p:nvSpPr>
          <p:cNvPr id="5" name="テキスト ボックス 4">
            <a:extLst>
              <a:ext uri="{FF2B5EF4-FFF2-40B4-BE49-F238E27FC236}">
                <a16:creationId xmlns:a16="http://schemas.microsoft.com/office/drawing/2014/main" id="{DC92C1A7-6A73-D882-D0F9-801B243554A0}"/>
              </a:ext>
            </a:extLst>
          </p:cNvPr>
          <p:cNvSpPr txBox="1"/>
          <p:nvPr/>
        </p:nvSpPr>
        <p:spPr>
          <a:xfrm>
            <a:off x="0" y="901878"/>
            <a:ext cx="7772399" cy="1754326"/>
          </a:xfrm>
          <a:prstGeom prst="rect">
            <a:avLst/>
          </a:prstGeom>
          <a:noFill/>
        </p:spPr>
        <p:txBody>
          <a:bodyPr wrap="square" rtlCol="0">
            <a:spAutoFit/>
          </a:bodyPr>
          <a:lstStyle/>
          <a:p>
            <a:pPr algn="ctr"/>
            <a:r>
              <a:rPr lang="ja-JP" altLang="en-US" sz="5400" b="1">
                <a:solidFill>
                  <a:srgbClr val="EB6060"/>
                </a:solidFill>
                <a:latin typeface="Yu Mincho Demibold" panose="02020400000000000000" pitchFamily="18" charset="-128"/>
                <a:ea typeface="Yu Mincho Demibold" panose="02020400000000000000" pitchFamily="18" charset="-128"/>
              </a:rPr>
              <a:t>介護業界の未来を拓く</a:t>
            </a:r>
            <a:endParaRPr lang="en-US" altLang="ja-JP" sz="5400" b="1" dirty="0">
              <a:solidFill>
                <a:srgbClr val="EB6060"/>
              </a:solidFill>
              <a:latin typeface="Yu Mincho Demibold" panose="02020400000000000000" pitchFamily="18" charset="-128"/>
              <a:ea typeface="Yu Mincho Demibold" panose="02020400000000000000" pitchFamily="18" charset="-128"/>
            </a:endParaRPr>
          </a:p>
          <a:p>
            <a:pPr algn="ctr"/>
            <a:r>
              <a:rPr lang="en" altLang="ja-JP" sz="5400" b="1" dirty="0">
                <a:solidFill>
                  <a:srgbClr val="EB6060"/>
                </a:solidFill>
                <a:latin typeface="Yu Mincho Demibold" panose="02020400000000000000" pitchFamily="18" charset="-128"/>
                <a:ea typeface="Yu Mincho Demibold" panose="02020400000000000000" pitchFamily="18" charset="-128"/>
              </a:rPr>
              <a:t>PR</a:t>
            </a:r>
            <a:r>
              <a:rPr lang="ja-JP" altLang="en-US" sz="5400" b="1">
                <a:solidFill>
                  <a:srgbClr val="EB6060"/>
                </a:solidFill>
                <a:latin typeface="Yu Mincho Demibold" panose="02020400000000000000" pitchFamily="18" charset="-128"/>
                <a:ea typeface="Yu Mincho Demibold" panose="02020400000000000000" pitchFamily="18" charset="-128"/>
              </a:rPr>
              <a:t>向上セミナー</a:t>
            </a:r>
            <a:endParaRPr kumimoji="1" lang="ja-JP" altLang="en-US" sz="5400" b="1">
              <a:solidFill>
                <a:srgbClr val="EB6060"/>
              </a:solidFill>
              <a:latin typeface="Yu Mincho Demibold" panose="02020400000000000000" pitchFamily="18" charset="-128"/>
              <a:ea typeface="Yu Mincho Demibold" panose="02020400000000000000" pitchFamily="18" charset="-128"/>
            </a:endParaRPr>
          </a:p>
        </p:txBody>
      </p:sp>
      <p:sp>
        <p:nvSpPr>
          <p:cNvPr id="8" name="テキスト ボックス 7">
            <a:extLst>
              <a:ext uri="{FF2B5EF4-FFF2-40B4-BE49-F238E27FC236}">
                <a16:creationId xmlns:a16="http://schemas.microsoft.com/office/drawing/2014/main" id="{E824A36A-4ED7-ADAD-9DA4-3C96661695CB}"/>
              </a:ext>
            </a:extLst>
          </p:cNvPr>
          <p:cNvSpPr txBox="1"/>
          <p:nvPr/>
        </p:nvSpPr>
        <p:spPr>
          <a:xfrm>
            <a:off x="384398" y="3561466"/>
            <a:ext cx="5274866" cy="1144480"/>
          </a:xfrm>
          <a:prstGeom prst="rect">
            <a:avLst/>
          </a:prstGeom>
          <a:noFill/>
        </p:spPr>
        <p:txBody>
          <a:bodyPr wrap="square" rtlCol="0">
            <a:spAutoFit/>
          </a:bodyPr>
          <a:lstStyle/>
          <a:p>
            <a:pPr algn="just">
              <a:lnSpc>
                <a:spcPts val="1700"/>
              </a:lnSpc>
            </a:pPr>
            <a:r>
              <a:rPr lang="ja-JP" altLang="en-US" sz="900" spc="50">
                <a:latin typeface="Kozuka Gothic Pro L" panose="020B0400000000000000" pitchFamily="34" charset="-128"/>
                <a:ea typeface="Kozuka Gothic Pro L" panose="020B0400000000000000" pitchFamily="34" charset="-128"/>
              </a:rPr>
              <a:t>介護業界が抱える課題の一つが、優れた人材の確保と事業所の魅力発信です。本セミナーでは、採用活動や職場環境の魅力を最大限に伝えるためのノウハウを学びます。現場経験豊富な講師陣が、介護事業所の実例を交えながら、効果的な</a:t>
            </a:r>
            <a:r>
              <a:rPr lang="en" altLang="ja-JP" sz="900" spc="50" dirty="0">
                <a:latin typeface="Kozuka Gothic Pro L" panose="020B0400000000000000" pitchFamily="34" charset="-128"/>
                <a:ea typeface="Kozuka Gothic Pro L" panose="020B0400000000000000" pitchFamily="34" charset="-128"/>
              </a:rPr>
              <a:t>PR</a:t>
            </a:r>
            <a:r>
              <a:rPr lang="ja-JP" altLang="en-US" sz="900" spc="50">
                <a:latin typeface="Kozuka Gothic Pro L" panose="020B0400000000000000" pitchFamily="34" charset="-128"/>
                <a:ea typeface="Kozuka Gothic Pro L" panose="020B0400000000000000" pitchFamily="34" charset="-128"/>
              </a:rPr>
              <a:t>方法や求職者の心をつかむコミュニケーション術を解説。介護の現場で働くスタッフが誇りを持ち、魅力的な職場づくりを目指す方に最適の内容です。未来の介護業界を担うための第一歩を、私たちと一緒に踏み出しましょう！</a:t>
            </a:r>
            <a:endParaRPr kumimoji="1" lang="ja-JP" altLang="en-US" sz="900" spc="50">
              <a:latin typeface="Kozuka Gothic Pro L" panose="020B0400000000000000" pitchFamily="34" charset="-128"/>
              <a:ea typeface="Kozuka Gothic Pro L" panose="020B0400000000000000" pitchFamily="34" charset="-128"/>
            </a:endParaRPr>
          </a:p>
        </p:txBody>
      </p:sp>
      <p:pic>
        <p:nvPicPr>
          <p:cNvPr id="17" name="図 16">
            <a:extLst>
              <a:ext uri="{FF2B5EF4-FFF2-40B4-BE49-F238E27FC236}">
                <a16:creationId xmlns:a16="http://schemas.microsoft.com/office/drawing/2014/main" id="{0D1A5317-2CDC-8460-E979-46F2E1F513DD}"/>
              </a:ext>
            </a:extLst>
          </p:cNvPr>
          <p:cNvPicPr>
            <a:picLocks noChangeAspect="1"/>
          </p:cNvPicPr>
          <p:nvPr/>
        </p:nvPicPr>
        <p:blipFill>
          <a:blip r:embed="rId6"/>
          <a:stretch>
            <a:fillRect/>
          </a:stretch>
        </p:blipFill>
        <p:spPr>
          <a:xfrm>
            <a:off x="463550" y="4884343"/>
            <a:ext cx="4164149" cy="701823"/>
          </a:xfrm>
          <a:prstGeom prst="rect">
            <a:avLst/>
          </a:prstGeom>
        </p:spPr>
      </p:pic>
      <p:sp>
        <p:nvSpPr>
          <p:cNvPr id="11" name="テキスト ボックス 10">
            <a:extLst>
              <a:ext uri="{FF2B5EF4-FFF2-40B4-BE49-F238E27FC236}">
                <a16:creationId xmlns:a16="http://schemas.microsoft.com/office/drawing/2014/main" id="{D6A0F575-F776-BD48-EA3B-A1896A2AE175}"/>
              </a:ext>
            </a:extLst>
          </p:cNvPr>
          <p:cNvSpPr txBox="1"/>
          <p:nvPr/>
        </p:nvSpPr>
        <p:spPr>
          <a:xfrm>
            <a:off x="661930" y="4955225"/>
            <a:ext cx="3877985" cy="338554"/>
          </a:xfrm>
          <a:prstGeom prst="rect">
            <a:avLst/>
          </a:prstGeom>
          <a:noFill/>
        </p:spPr>
        <p:txBody>
          <a:bodyPr wrap="square" rtlCol="0">
            <a:spAutoFit/>
          </a:bodyPr>
          <a:lstStyle/>
          <a:p>
            <a:pPr algn="l"/>
            <a:r>
              <a:rPr lang="ja-JP" altLang="en-US" sz="1600">
                <a:solidFill>
                  <a:schemeClr val="bg1"/>
                </a:solidFill>
                <a:latin typeface="Kozuka Gothic Pro M" panose="020B0400000000000000" pitchFamily="34" charset="-128"/>
                <a:ea typeface="Kozuka Gothic Pro M" panose="020B0400000000000000" pitchFamily="34" charset="-128"/>
              </a:rPr>
              <a:t>こんなことでお悩みではありませんか？</a:t>
            </a:r>
            <a:endParaRPr kumimoji="1" lang="ja-JP" altLang="en-US" sz="1600">
              <a:solidFill>
                <a:schemeClr val="bg1"/>
              </a:solidFill>
              <a:latin typeface="Kozuka Gothic Pro M" panose="020B0400000000000000" pitchFamily="34" charset="-128"/>
              <a:ea typeface="Kozuka Gothic Pro M" panose="020B0400000000000000" pitchFamily="34" charset="-128"/>
            </a:endParaRPr>
          </a:p>
        </p:txBody>
      </p:sp>
      <p:sp>
        <p:nvSpPr>
          <p:cNvPr id="21" name="円/楕円 20">
            <a:extLst>
              <a:ext uri="{FF2B5EF4-FFF2-40B4-BE49-F238E27FC236}">
                <a16:creationId xmlns:a16="http://schemas.microsoft.com/office/drawing/2014/main" id="{1A75D28C-B140-907A-16A1-E90DEA84D773}"/>
              </a:ext>
            </a:extLst>
          </p:cNvPr>
          <p:cNvSpPr/>
          <p:nvPr/>
        </p:nvSpPr>
        <p:spPr>
          <a:xfrm>
            <a:off x="577126" y="5589114"/>
            <a:ext cx="1569660" cy="1569660"/>
          </a:xfrm>
          <a:prstGeom prst="ellipse">
            <a:avLst/>
          </a:prstGeom>
          <a:solidFill>
            <a:srgbClr val="26729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2" name="円/楕円 21">
            <a:extLst>
              <a:ext uri="{FF2B5EF4-FFF2-40B4-BE49-F238E27FC236}">
                <a16:creationId xmlns:a16="http://schemas.microsoft.com/office/drawing/2014/main" id="{DDE5A3CB-89CD-34BA-0306-FAF518CF00EC}"/>
              </a:ext>
            </a:extLst>
          </p:cNvPr>
          <p:cNvSpPr/>
          <p:nvPr/>
        </p:nvSpPr>
        <p:spPr>
          <a:xfrm>
            <a:off x="2271172" y="5589114"/>
            <a:ext cx="1569660" cy="1569660"/>
          </a:xfrm>
          <a:prstGeom prst="ellipse">
            <a:avLst/>
          </a:prstGeom>
          <a:solidFill>
            <a:srgbClr val="26729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4" name="円/楕円 23">
            <a:extLst>
              <a:ext uri="{FF2B5EF4-FFF2-40B4-BE49-F238E27FC236}">
                <a16:creationId xmlns:a16="http://schemas.microsoft.com/office/drawing/2014/main" id="{AA187396-E7A5-9D43-6B22-827DE116BF91}"/>
              </a:ext>
            </a:extLst>
          </p:cNvPr>
          <p:cNvSpPr/>
          <p:nvPr/>
        </p:nvSpPr>
        <p:spPr>
          <a:xfrm>
            <a:off x="3965219" y="5589114"/>
            <a:ext cx="1569660" cy="1569660"/>
          </a:xfrm>
          <a:prstGeom prst="ellipse">
            <a:avLst/>
          </a:prstGeom>
          <a:solidFill>
            <a:srgbClr val="26729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5" name="円/楕円 24">
            <a:extLst>
              <a:ext uri="{FF2B5EF4-FFF2-40B4-BE49-F238E27FC236}">
                <a16:creationId xmlns:a16="http://schemas.microsoft.com/office/drawing/2014/main" id="{ED42020C-169A-BC73-66A2-02168D00A64F}"/>
              </a:ext>
            </a:extLst>
          </p:cNvPr>
          <p:cNvSpPr/>
          <p:nvPr/>
        </p:nvSpPr>
        <p:spPr>
          <a:xfrm>
            <a:off x="5659265" y="5589114"/>
            <a:ext cx="1569660" cy="1569660"/>
          </a:xfrm>
          <a:prstGeom prst="ellipse">
            <a:avLst/>
          </a:prstGeom>
          <a:solidFill>
            <a:srgbClr val="26729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6" name="テキスト ボックス 25">
            <a:extLst>
              <a:ext uri="{FF2B5EF4-FFF2-40B4-BE49-F238E27FC236}">
                <a16:creationId xmlns:a16="http://schemas.microsoft.com/office/drawing/2014/main" id="{6A41BCCA-EACF-F712-1ABF-49D9B80BE79D}"/>
              </a:ext>
            </a:extLst>
          </p:cNvPr>
          <p:cNvSpPr txBox="1"/>
          <p:nvPr/>
        </p:nvSpPr>
        <p:spPr>
          <a:xfrm>
            <a:off x="577125" y="6114706"/>
            <a:ext cx="1569660" cy="518475"/>
          </a:xfrm>
          <a:prstGeom prst="rect">
            <a:avLst/>
          </a:prstGeom>
          <a:noFill/>
        </p:spPr>
        <p:txBody>
          <a:bodyPr wrap="square" rtlCol="0">
            <a:spAutoFit/>
          </a:bodyPr>
          <a:lstStyle/>
          <a:p>
            <a:pPr algn="ctr">
              <a:lnSpc>
                <a:spcPts val="1840"/>
              </a:lnSpc>
            </a:pPr>
            <a:r>
              <a:rPr lang="ja-JP" altLang="en-US" sz="1200">
                <a:solidFill>
                  <a:schemeClr val="bg1"/>
                </a:solidFill>
                <a:latin typeface="Kozuka Gothic Pro R" panose="020B0400000000000000" pitchFamily="34" charset="-128"/>
                <a:ea typeface="Kozuka Gothic Pro R" panose="020B0400000000000000" pitchFamily="34" charset="-128"/>
              </a:rPr>
              <a:t>求職者に事業所の魅力が伝わらない</a:t>
            </a:r>
            <a:endParaRPr kumimoji="1" lang="ja-JP" altLang="en-US" sz="1200">
              <a:solidFill>
                <a:schemeClr val="bg1"/>
              </a:solidFill>
              <a:latin typeface="Kozuka Gothic Pro R" panose="020B0400000000000000" pitchFamily="34" charset="-128"/>
              <a:ea typeface="Kozuka Gothic Pro R" panose="020B0400000000000000" pitchFamily="34" charset="-128"/>
            </a:endParaRPr>
          </a:p>
        </p:txBody>
      </p:sp>
      <p:sp>
        <p:nvSpPr>
          <p:cNvPr id="27" name="テキスト ボックス 26">
            <a:extLst>
              <a:ext uri="{FF2B5EF4-FFF2-40B4-BE49-F238E27FC236}">
                <a16:creationId xmlns:a16="http://schemas.microsoft.com/office/drawing/2014/main" id="{9FA474C5-40AB-9A37-F9DF-EF79FDFB2189}"/>
              </a:ext>
            </a:extLst>
          </p:cNvPr>
          <p:cNvSpPr txBox="1"/>
          <p:nvPr/>
        </p:nvSpPr>
        <p:spPr>
          <a:xfrm>
            <a:off x="2271171" y="6114706"/>
            <a:ext cx="1569660" cy="518475"/>
          </a:xfrm>
          <a:prstGeom prst="rect">
            <a:avLst/>
          </a:prstGeom>
          <a:noFill/>
        </p:spPr>
        <p:txBody>
          <a:bodyPr wrap="square" rtlCol="0">
            <a:spAutoFit/>
          </a:bodyPr>
          <a:lstStyle/>
          <a:p>
            <a:pPr algn="ctr">
              <a:lnSpc>
                <a:spcPts val="1840"/>
              </a:lnSpc>
            </a:pPr>
            <a:r>
              <a:rPr lang="ja-JP" altLang="en-US" sz="1200">
                <a:solidFill>
                  <a:schemeClr val="bg1"/>
                </a:solidFill>
                <a:latin typeface="Kozuka Gothic Pro R" panose="020B0400000000000000" pitchFamily="34" charset="-128"/>
                <a:ea typeface="Kozuka Gothic Pro R" panose="020B0400000000000000" pitchFamily="34" charset="-128"/>
              </a:rPr>
              <a:t>面接まで進んでも採用に結びつかない</a:t>
            </a:r>
            <a:endParaRPr kumimoji="1" lang="ja-JP" altLang="en-US" sz="1200">
              <a:solidFill>
                <a:schemeClr val="bg1"/>
              </a:solidFill>
              <a:latin typeface="Kozuka Gothic Pro R" panose="020B0400000000000000" pitchFamily="34" charset="-128"/>
              <a:ea typeface="Kozuka Gothic Pro R" panose="020B0400000000000000" pitchFamily="34" charset="-128"/>
            </a:endParaRPr>
          </a:p>
        </p:txBody>
      </p:sp>
      <p:sp>
        <p:nvSpPr>
          <p:cNvPr id="28" name="テキスト ボックス 27">
            <a:extLst>
              <a:ext uri="{FF2B5EF4-FFF2-40B4-BE49-F238E27FC236}">
                <a16:creationId xmlns:a16="http://schemas.microsoft.com/office/drawing/2014/main" id="{A342E621-217F-6D4A-F782-722DC2B487A9}"/>
              </a:ext>
            </a:extLst>
          </p:cNvPr>
          <p:cNvSpPr txBox="1"/>
          <p:nvPr/>
        </p:nvSpPr>
        <p:spPr>
          <a:xfrm>
            <a:off x="3965218" y="6113070"/>
            <a:ext cx="1569660" cy="521746"/>
          </a:xfrm>
          <a:prstGeom prst="rect">
            <a:avLst/>
          </a:prstGeom>
          <a:noFill/>
        </p:spPr>
        <p:txBody>
          <a:bodyPr wrap="square" rtlCol="0">
            <a:spAutoFit/>
          </a:bodyPr>
          <a:lstStyle/>
          <a:p>
            <a:pPr algn="ctr">
              <a:lnSpc>
                <a:spcPts val="1840"/>
              </a:lnSpc>
            </a:pPr>
            <a:r>
              <a:rPr lang="en" altLang="ja-JP" sz="1200" dirty="0">
                <a:solidFill>
                  <a:schemeClr val="bg1"/>
                </a:solidFill>
                <a:latin typeface="Kozuka Gothic Pro R" panose="020B0400000000000000" pitchFamily="34" charset="-128"/>
                <a:ea typeface="Kozuka Gothic Pro R" panose="020B0400000000000000" pitchFamily="34" charset="-128"/>
              </a:rPr>
              <a:t>PR</a:t>
            </a:r>
            <a:r>
              <a:rPr lang="ja-JP" altLang="en-US" sz="1200">
                <a:solidFill>
                  <a:schemeClr val="bg1"/>
                </a:solidFill>
                <a:latin typeface="Kozuka Gothic Pro R" panose="020B0400000000000000" pitchFamily="34" charset="-128"/>
                <a:ea typeface="Kozuka Gothic Pro R" panose="020B0400000000000000" pitchFamily="34" charset="-128"/>
              </a:rPr>
              <a:t>活動の時間や</a:t>
            </a:r>
            <a:endParaRPr lang="en-US" altLang="ja-JP" sz="1200" dirty="0">
              <a:solidFill>
                <a:schemeClr val="bg1"/>
              </a:solidFill>
              <a:latin typeface="Kozuka Gothic Pro R" panose="020B0400000000000000" pitchFamily="34" charset="-128"/>
              <a:ea typeface="Kozuka Gothic Pro R" panose="020B0400000000000000" pitchFamily="34" charset="-128"/>
            </a:endParaRPr>
          </a:p>
          <a:p>
            <a:pPr algn="ctr">
              <a:lnSpc>
                <a:spcPts val="1840"/>
              </a:lnSpc>
            </a:pPr>
            <a:r>
              <a:rPr lang="ja-JP" altLang="en-US" sz="1200">
                <a:solidFill>
                  <a:schemeClr val="bg1"/>
                </a:solidFill>
                <a:latin typeface="Kozuka Gothic Pro R" panose="020B0400000000000000" pitchFamily="34" charset="-128"/>
                <a:ea typeface="Kozuka Gothic Pro R" panose="020B0400000000000000" pitchFamily="34" charset="-128"/>
              </a:rPr>
              <a:t>リソースが足りない</a:t>
            </a:r>
            <a:endParaRPr kumimoji="1" lang="ja-JP" altLang="en-US" sz="1200">
              <a:solidFill>
                <a:schemeClr val="bg1"/>
              </a:solidFill>
              <a:latin typeface="Kozuka Gothic Pro R" panose="020B0400000000000000" pitchFamily="34" charset="-128"/>
              <a:ea typeface="Kozuka Gothic Pro R" panose="020B0400000000000000" pitchFamily="34" charset="-128"/>
            </a:endParaRPr>
          </a:p>
        </p:txBody>
      </p:sp>
      <p:sp>
        <p:nvSpPr>
          <p:cNvPr id="29" name="テキスト ボックス 28">
            <a:extLst>
              <a:ext uri="{FF2B5EF4-FFF2-40B4-BE49-F238E27FC236}">
                <a16:creationId xmlns:a16="http://schemas.microsoft.com/office/drawing/2014/main" id="{B973A016-4E01-8C70-B1CB-CBE7B6813519}"/>
              </a:ext>
            </a:extLst>
          </p:cNvPr>
          <p:cNvSpPr txBox="1"/>
          <p:nvPr/>
        </p:nvSpPr>
        <p:spPr>
          <a:xfrm>
            <a:off x="5659264" y="5997654"/>
            <a:ext cx="1569660" cy="752578"/>
          </a:xfrm>
          <a:prstGeom prst="rect">
            <a:avLst/>
          </a:prstGeom>
          <a:noFill/>
        </p:spPr>
        <p:txBody>
          <a:bodyPr wrap="square" rtlCol="0">
            <a:spAutoFit/>
          </a:bodyPr>
          <a:lstStyle/>
          <a:p>
            <a:pPr algn="ctr">
              <a:lnSpc>
                <a:spcPts val="1840"/>
              </a:lnSpc>
            </a:pPr>
            <a:r>
              <a:rPr lang="en" altLang="ja-JP" sz="1200" dirty="0">
                <a:solidFill>
                  <a:schemeClr val="bg1"/>
                </a:solidFill>
                <a:latin typeface="Kozuka Gothic Pro R" panose="020B0400000000000000" pitchFamily="34" charset="-128"/>
                <a:ea typeface="Kozuka Gothic Pro R" panose="020B0400000000000000" pitchFamily="34" charset="-128"/>
              </a:rPr>
              <a:t>SNS</a:t>
            </a:r>
            <a:r>
              <a:rPr lang="ja-JP" altLang="en-US" sz="1200">
                <a:solidFill>
                  <a:schemeClr val="bg1"/>
                </a:solidFill>
                <a:latin typeface="Kozuka Gothic Pro R" panose="020B0400000000000000" pitchFamily="34" charset="-128"/>
                <a:ea typeface="Kozuka Gothic Pro R" panose="020B0400000000000000" pitchFamily="34" charset="-128"/>
              </a:rPr>
              <a:t>や採用ページの活用方法が</a:t>
            </a:r>
            <a:endParaRPr lang="en-US" altLang="ja-JP" sz="1200" dirty="0">
              <a:solidFill>
                <a:schemeClr val="bg1"/>
              </a:solidFill>
              <a:latin typeface="Kozuka Gothic Pro R" panose="020B0400000000000000" pitchFamily="34" charset="-128"/>
              <a:ea typeface="Kozuka Gothic Pro R" panose="020B0400000000000000" pitchFamily="34" charset="-128"/>
            </a:endParaRPr>
          </a:p>
          <a:p>
            <a:pPr algn="ctr">
              <a:lnSpc>
                <a:spcPts val="1840"/>
              </a:lnSpc>
            </a:pPr>
            <a:r>
              <a:rPr lang="ja-JP" altLang="en-US" sz="1200">
                <a:solidFill>
                  <a:schemeClr val="bg1"/>
                </a:solidFill>
                <a:latin typeface="Kozuka Gothic Pro R" panose="020B0400000000000000" pitchFamily="34" charset="-128"/>
                <a:ea typeface="Kozuka Gothic Pro R" panose="020B0400000000000000" pitchFamily="34" charset="-128"/>
              </a:rPr>
              <a:t>わからない</a:t>
            </a:r>
            <a:endParaRPr kumimoji="1" lang="ja-JP" altLang="en-US" sz="1200">
              <a:solidFill>
                <a:schemeClr val="bg1"/>
              </a:solidFill>
              <a:latin typeface="Kozuka Gothic Pro R" panose="020B0400000000000000" pitchFamily="34" charset="-128"/>
              <a:ea typeface="Kozuka Gothic Pro R" panose="020B0400000000000000" pitchFamily="34" charset="-128"/>
            </a:endParaRPr>
          </a:p>
        </p:txBody>
      </p:sp>
      <p:sp>
        <p:nvSpPr>
          <p:cNvPr id="30" name="テキスト ボックス 29">
            <a:extLst>
              <a:ext uri="{FF2B5EF4-FFF2-40B4-BE49-F238E27FC236}">
                <a16:creationId xmlns:a16="http://schemas.microsoft.com/office/drawing/2014/main" id="{27665DC8-3945-73DA-0B76-E6BE18DD51FB}"/>
              </a:ext>
            </a:extLst>
          </p:cNvPr>
          <p:cNvSpPr txBox="1"/>
          <p:nvPr/>
        </p:nvSpPr>
        <p:spPr>
          <a:xfrm>
            <a:off x="577125" y="5713812"/>
            <a:ext cx="1569660" cy="301557"/>
          </a:xfrm>
          <a:prstGeom prst="rect">
            <a:avLst/>
          </a:prstGeom>
          <a:noFill/>
        </p:spPr>
        <p:txBody>
          <a:bodyPr wrap="square" rtlCol="0">
            <a:spAutoFit/>
          </a:bodyPr>
          <a:lstStyle/>
          <a:p>
            <a:pPr algn="ctr">
              <a:lnSpc>
                <a:spcPts val="1840"/>
              </a:lnSpc>
            </a:pPr>
            <a:r>
              <a:rPr lang="en" altLang="ja-JP" sz="1200" spc="60" dirty="0">
                <a:solidFill>
                  <a:schemeClr val="bg1"/>
                </a:solidFill>
                <a:effectLst/>
                <a:latin typeface="Times New Roman" panose="02020603050405020304" pitchFamily="18" charset="0"/>
                <a:cs typeface="Times New Roman" panose="02020603050405020304" pitchFamily="18" charset="0"/>
              </a:rPr>
              <a:t>problem1</a:t>
            </a:r>
            <a:endParaRPr kumimoji="1" lang="ja-JP" altLang="en-US" sz="1200" spc="60">
              <a:solidFill>
                <a:schemeClr val="bg1"/>
              </a:solidFill>
              <a:latin typeface="Times New Roman" panose="02020603050405020304" pitchFamily="18" charset="0"/>
              <a:ea typeface="Kozuka Gothic Pro R" panose="020B0400000000000000" pitchFamily="34" charset="-128"/>
              <a:cs typeface="Times New Roman" panose="02020603050405020304" pitchFamily="18" charset="0"/>
            </a:endParaRPr>
          </a:p>
        </p:txBody>
      </p:sp>
      <p:sp>
        <p:nvSpPr>
          <p:cNvPr id="31" name="テキスト ボックス 30">
            <a:extLst>
              <a:ext uri="{FF2B5EF4-FFF2-40B4-BE49-F238E27FC236}">
                <a16:creationId xmlns:a16="http://schemas.microsoft.com/office/drawing/2014/main" id="{F8893AF7-80B8-A0AC-06B6-58CBD540AF76}"/>
              </a:ext>
            </a:extLst>
          </p:cNvPr>
          <p:cNvSpPr txBox="1"/>
          <p:nvPr/>
        </p:nvSpPr>
        <p:spPr>
          <a:xfrm>
            <a:off x="2271172" y="5713812"/>
            <a:ext cx="1569660" cy="301557"/>
          </a:xfrm>
          <a:prstGeom prst="rect">
            <a:avLst/>
          </a:prstGeom>
          <a:noFill/>
        </p:spPr>
        <p:txBody>
          <a:bodyPr wrap="square" rtlCol="0">
            <a:spAutoFit/>
          </a:bodyPr>
          <a:lstStyle/>
          <a:p>
            <a:pPr algn="ctr">
              <a:lnSpc>
                <a:spcPts val="1840"/>
              </a:lnSpc>
            </a:pPr>
            <a:r>
              <a:rPr lang="en" altLang="ja-JP" sz="1200" spc="60" dirty="0">
                <a:solidFill>
                  <a:schemeClr val="bg1"/>
                </a:solidFill>
                <a:effectLst/>
                <a:latin typeface="Times New Roman" panose="02020603050405020304" pitchFamily="18" charset="0"/>
                <a:cs typeface="Times New Roman" panose="02020603050405020304" pitchFamily="18" charset="0"/>
              </a:rPr>
              <a:t>problem2</a:t>
            </a:r>
            <a:endParaRPr kumimoji="1" lang="ja-JP" altLang="en-US" sz="1200" spc="60">
              <a:solidFill>
                <a:schemeClr val="bg1"/>
              </a:solidFill>
              <a:latin typeface="Times New Roman" panose="02020603050405020304" pitchFamily="18" charset="0"/>
              <a:ea typeface="Kozuka Gothic Pro R" panose="020B0400000000000000" pitchFamily="34" charset="-128"/>
              <a:cs typeface="Times New Roman" panose="02020603050405020304" pitchFamily="18" charset="0"/>
            </a:endParaRPr>
          </a:p>
        </p:txBody>
      </p:sp>
      <p:sp>
        <p:nvSpPr>
          <p:cNvPr id="32" name="テキスト ボックス 31">
            <a:extLst>
              <a:ext uri="{FF2B5EF4-FFF2-40B4-BE49-F238E27FC236}">
                <a16:creationId xmlns:a16="http://schemas.microsoft.com/office/drawing/2014/main" id="{6903D0F7-F61D-63AF-63E2-399EE6A30AC7}"/>
              </a:ext>
            </a:extLst>
          </p:cNvPr>
          <p:cNvSpPr txBox="1"/>
          <p:nvPr/>
        </p:nvSpPr>
        <p:spPr>
          <a:xfrm>
            <a:off x="3965219" y="5713812"/>
            <a:ext cx="1569660" cy="301557"/>
          </a:xfrm>
          <a:prstGeom prst="rect">
            <a:avLst/>
          </a:prstGeom>
          <a:noFill/>
        </p:spPr>
        <p:txBody>
          <a:bodyPr wrap="square" rtlCol="0">
            <a:spAutoFit/>
          </a:bodyPr>
          <a:lstStyle/>
          <a:p>
            <a:pPr algn="ctr">
              <a:lnSpc>
                <a:spcPts val="1840"/>
              </a:lnSpc>
            </a:pPr>
            <a:r>
              <a:rPr lang="en" altLang="ja-JP" sz="1200" spc="60" dirty="0">
                <a:solidFill>
                  <a:schemeClr val="bg1"/>
                </a:solidFill>
                <a:effectLst/>
                <a:latin typeface="Times New Roman" panose="02020603050405020304" pitchFamily="18" charset="0"/>
                <a:cs typeface="Times New Roman" panose="02020603050405020304" pitchFamily="18" charset="0"/>
              </a:rPr>
              <a:t>problem3</a:t>
            </a:r>
            <a:endParaRPr kumimoji="1" lang="ja-JP" altLang="en-US" sz="1200" spc="60">
              <a:solidFill>
                <a:schemeClr val="bg1"/>
              </a:solidFill>
              <a:latin typeface="Times New Roman" panose="02020603050405020304" pitchFamily="18" charset="0"/>
              <a:ea typeface="Kozuka Gothic Pro R" panose="020B0400000000000000" pitchFamily="34" charset="-128"/>
              <a:cs typeface="Times New Roman" panose="02020603050405020304" pitchFamily="18" charset="0"/>
            </a:endParaRPr>
          </a:p>
        </p:txBody>
      </p:sp>
      <p:sp>
        <p:nvSpPr>
          <p:cNvPr id="33" name="テキスト ボックス 32">
            <a:extLst>
              <a:ext uri="{FF2B5EF4-FFF2-40B4-BE49-F238E27FC236}">
                <a16:creationId xmlns:a16="http://schemas.microsoft.com/office/drawing/2014/main" id="{9ED35B46-D938-30DA-C1B3-A6A82EFACBCE}"/>
              </a:ext>
            </a:extLst>
          </p:cNvPr>
          <p:cNvSpPr txBox="1"/>
          <p:nvPr/>
        </p:nvSpPr>
        <p:spPr>
          <a:xfrm>
            <a:off x="5659266" y="5713812"/>
            <a:ext cx="1569660" cy="301557"/>
          </a:xfrm>
          <a:prstGeom prst="rect">
            <a:avLst/>
          </a:prstGeom>
          <a:noFill/>
        </p:spPr>
        <p:txBody>
          <a:bodyPr wrap="square" rtlCol="0">
            <a:spAutoFit/>
          </a:bodyPr>
          <a:lstStyle/>
          <a:p>
            <a:pPr algn="ctr">
              <a:lnSpc>
                <a:spcPts val="1840"/>
              </a:lnSpc>
            </a:pPr>
            <a:r>
              <a:rPr lang="en" altLang="ja-JP" sz="1200" spc="60" dirty="0">
                <a:solidFill>
                  <a:schemeClr val="bg1"/>
                </a:solidFill>
                <a:effectLst/>
                <a:latin typeface="Times New Roman" panose="02020603050405020304" pitchFamily="18" charset="0"/>
                <a:cs typeface="Times New Roman" panose="02020603050405020304" pitchFamily="18" charset="0"/>
              </a:rPr>
              <a:t>problem4</a:t>
            </a:r>
            <a:endParaRPr kumimoji="1" lang="ja-JP" altLang="en-US" sz="1200" spc="60">
              <a:solidFill>
                <a:schemeClr val="bg1"/>
              </a:solidFill>
              <a:latin typeface="Times New Roman" panose="02020603050405020304" pitchFamily="18" charset="0"/>
              <a:ea typeface="Kozuka Gothic Pro R" panose="020B0400000000000000" pitchFamily="34" charset="-128"/>
              <a:cs typeface="Times New Roman" panose="02020603050405020304" pitchFamily="18" charset="0"/>
            </a:endParaRPr>
          </a:p>
        </p:txBody>
      </p:sp>
      <p:pic>
        <p:nvPicPr>
          <p:cNvPr id="34" name="図 33">
            <a:extLst>
              <a:ext uri="{FF2B5EF4-FFF2-40B4-BE49-F238E27FC236}">
                <a16:creationId xmlns:a16="http://schemas.microsoft.com/office/drawing/2014/main" id="{E4C63E0B-80F8-9557-FD8E-AA6EE83E78A8}"/>
              </a:ext>
            </a:extLst>
          </p:cNvPr>
          <p:cNvPicPr>
            <a:picLocks noChangeAspect="1"/>
          </p:cNvPicPr>
          <p:nvPr/>
        </p:nvPicPr>
        <p:blipFill>
          <a:blip r:embed="rId7"/>
          <a:stretch>
            <a:fillRect/>
          </a:stretch>
        </p:blipFill>
        <p:spPr>
          <a:xfrm rot="3892541">
            <a:off x="4526680" y="4826079"/>
            <a:ext cx="423230" cy="775922"/>
          </a:xfrm>
          <a:prstGeom prst="rect">
            <a:avLst/>
          </a:prstGeom>
        </p:spPr>
      </p:pic>
      <p:grpSp>
        <p:nvGrpSpPr>
          <p:cNvPr id="56" name="グループ化 55">
            <a:extLst>
              <a:ext uri="{FF2B5EF4-FFF2-40B4-BE49-F238E27FC236}">
                <a16:creationId xmlns:a16="http://schemas.microsoft.com/office/drawing/2014/main" id="{59C30925-BD2C-B7A8-7B52-593CEF6F8602}"/>
              </a:ext>
            </a:extLst>
          </p:cNvPr>
          <p:cNvGrpSpPr/>
          <p:nvPr/>
        </p:nvGrpSpPr>
        <p:grpSpPr>
          <a:xfrm>
            <a:off x="323686" y="2523915"/>
            <a:ext cx="5115822" cy="1008829"/>
            <a:chOff x="384398" y="2397795"/>
            <a:chExt cx="5115822" cy="1008829"/>
          </a:xfrm>
        </p:grpSpPr>
        <p:sp>
          <p:nvSpPr>
            <p:cNvPr id="35" name="テキスト ボックス 34">
              <a:extLst>
                <a:ext uri="{FF2B5EF4-FFF2-40B4-BE49-F238E27FC236}">
                  <a16:creationId xmlns:a16="http://schemas.microsoft.com/office/drawing/2014/main" id="{0E809DB8-BC4F-FACA-6455-E922973F5769}"/>
                </a:ext>
              </a:extLst>
            </p:cNvPr>
            <p:cNvSpPr txBox="1"/>
            <p:nvPr/>
          </p:nvSpPr>
          <p:spPr>
            <a:xfrm>
              <a:off x="384398" y="2397795"/>
              <a:ext cx="831850" cy="584775"/>
            </a:xfrm>
            <a:prstGeom prst="rect">
              <a:avLst/>
            </a:prstGeom>
            <a:noFill/>
          </p:spPr>
          <p:txBody>
            <a:bodyPr wrap="square" rtlCol="0">
              <a:spAutoFit/>
            </a:bodyPr>
            <a:lstStyle/>
            <a:p>
              <a:pPr algn="l"/>
              <a:r>
                <a:rPr lang="en-US" altLang="ja-JP" sz="3200" b="1" dirty="0">
                  <a:solidFill>
                    <a:srgbClr val="267296"/>
                  </a:solidFill>
                  <a:latin typeface="Yu Mincho Demibold" panose="02020400000000000000" pitchFamily="18" charset="-128"/>
                  <a:ea typeface="Yu Mincho Demibold" panose="02020400000000000000" pitchFamily="18" charset="-128"/>
                </a:rPr>
                <a:t>12</a:t>
              </a:r>
              <a:endParaRPr kumimoji="1" lang="ja-JP" altLang="en-US" sz="3200" b="1">
                <a:solidFill>
                  <a:srgbClr val="267296"/>
                </a:solidFill>
                <a:latin typeface="Yu Mincho Demibold" panose="02020400000000000000" pitchFamily="18" charset="-128"/>
                <a:ea typeface="Yu Mincho Demibold" panose="02020400000000000000" pitchFamily="18" charset="-128"/>
              </a:endParaRPr>
            </a:p>
          </p:txBody>
        </p:sp>
        <p:cxnSp>
          <p:nvCxnSpPr>
            <p:cNvPr id="37" name="直線コネクタ 36">
              <a:extLst>
                <a:ext uri="{FF2B5EF4-FFF2-40B4-BE49-F238E27FC236}">
                  <a16:creationId xmlns:a16="http://schemas.microsoft.com/office/drawing/2014/main" id="{FEAE9354-1FEC-7AEC-5EED-10F3402D0A35}"/>
                </a:ext>
              </a:extLst>
            </p:cNvPr>
            <p:cNvCxnSpPr>
              <a:cxnSpLocks/>
            </p:cNvCxnSpPr>
            <p:nvPr/>
          </p:nvCxnSpPr>
          <p:spPr>
            <a:xfrm flipH="1">
              <a:off x="800323" y="2480174"/>
              <a:ext cx="392815" cy="755816"/>
            </a:xfrm>
            <a:prstGeom prst="line">
              <a:avLst/>
            </a:prstGeom>
            <a:ln w="28575">
              <a:solidFill>
                <a:srgbClr val="267296"/>
              </a:solidFill>
            </a:ln>
          </p:spPr>
          <p:style>
            <a:lnRef idx="1">
              <a:schemeClr val="accent1"/>
            </a:lnRef>
            <a:fillRef idx="0">
              <a:schemeClr val="accent1"/>
            </a:fillRef>
            <a:effectRef idx="0">
              <a:schemeClr val="accent1"/>
            </a:effectRef>
            <a:fontRef idx="minor">
              <a:schemeClr val="tx1"/>
            </a:fontRef>
          </p:style>
        </p:cxnSp>
        <p:sp>
          <p:nvSpPr>
            <p:cNvPr id="39" name="テキスト ボックス 38">
              <a:extLst>
                <a:ext uri="{FF2B5EF4-FFF2-40B4-BE49-F238E27FC236}">
                  <a16:creationId xmlns:a16="http://schemas.microsoft.com/office/drawing/2014/main" id="{679BC32F-3182-14DF-49BD-CA03AA1DB4EE}"/>
                </a:ext>
              </a:extLst>
            </p:cNvPr>
            <p:cNvSpPr txBox="1"/>
            <p:nvPr/>
          </p:nvSpPr>
          <p:spPr>
            <a:xfrm>
              <a:off x="996730" y="2575627"/>
              <a:ext cx="831850" cy="830997"/>
            </a:xfrm>
            <a:prstGeom prst="rect">
              <a:avLst/>
            </a:prstGeom>
            <a:noFill/>
          </p:spPr>
          <p:txBody>
            <a:bodyPr wrap="square" rtlCol="0">
              <a:spAutoFit/>
            </a:bodyPr>
            <a:lstStyle/>
            <a:p>
              <a:pPr algn="l"/>
              <a:r>
                <a:rPr kumimoji="1" lang="en-US" altLang="ja-JP" sz="4800" b="1" dirty="0">
                  <a:solidFill>
                    <a:srgbClr val="267296"/>
                  </a:solidFill>
                  <a:latin typeface="Yu Mincho Demibold" panose="02020400000000000000" pitchFamily="18" charset="-128"/>
                  <a:ea typeface="Yu Mincho Demibold" panose="02020400000000000000" pitchFamily="18" charset="-128"/>
                </a:rPr>
                <a:t>27</a:t>
              </a:r>
              <a:endParaRPr kumimoji="1" lang="ja-JP" altLang="en-US" sz="4800" b="1">
                <a:solidFill>
                  <a:srgbClr val="267296"/>
                </a:solidFill>
                <a:latin typeface="Yu Mincho Demibold" panose="02020400000000000000" pitchFamily="18" charset="-128"/>
                <a:ea typeface="Yu Mincho Demibold" panose="02020400000000000000" pitchFamily="18" charset="-128"/>
              </a:endParaRPr>
            </a:p>
          </p:txBody>
        </p:sp>
        <p:sp>
          <p:nvSpPr>
            <p:cNvPr id="40" name="テキスト ボックス 39">
              <a:extLst>
                <a:ext uri="{FF2B5EF4-FFF2-40B4-BE49-F238E27FC236}">
                  <a16:creationId xmlns:a16="http://schemas.microsoft.com/office/drawing/2014/main" id="{1C9CAF14-1AA0-B80A-CE66-CEE3A0E3BD5A}"/>
                </a:ext>
              </a:extLst>
            </p:cNvPr>
            <p:cNvSpPr txBox="1"/>
            <p:nvPr/>
          </p:nvSpPr>
          <p:spPr>
            <a:xfrm>
              <a:off x="1688870" y="2779481"/>
              <a:ext cx="602211" cy="523220"/>
            </a:xfrm>
            <a:prstGeom prst="rect">
              <a:avLst/>
            </a:prstGeom>
            <a:noFill/>
          </p:spPr>
          <p:txBody>
            <a:bodyPr wrap="square" rtlCol="0">
              <a:spAutoFit/>
            </a:bodyPr>
            <a:lstStyle/>
            <a:p>
              <a:pPr algn="l"/>
              <a:r>
                <a:rPr kumimoji="1" lang="en-US" altLang="ja-JP" sz="2800" b="1" dirty="0" err="1">
                  <a:solidFill>
                    <a:srgbClr val="267296"/>
                  </a:solidFill>
                  <a:latin typeface="Yu Mincho Demibold" panose="02020400000000000000" pitchFamily="18" charset="-128"/>
                  <a:ea typeface="Yu Mincho Demibold" panose="02020400000000000000" pitchFamily="18" charset="-128"/>
                </a:rPr>
                <a:t>fri</a:t>
              </a:r>
              <a:endParaRPr kumimoji="1" lang="ja-JP" altLang="en-US" sz="2800" b="1">
                <a:solidFill>
                  <a:srgbClr val="267296"/>
                </a:solidFill>
                <a:latin typeface="Yu Mincho Demibold" panose="02020400000000000000" pitchFamily="18" charset="-128"/>
                <a:ea typeface="Yu Mincho Demibold" panose="02020400000000000000" pitchFamily="18" charset="-128"/>
              </a:endParaRPr>
            </a:p>
          </p:txBody>
        </p:sp>
        <p:sp>
          <p:nvSpPr>
            <p:cNvPr id="48" name="テキスト ボックス 47">
              <a:extLst>
                <a:ext uri="{FF2B5EF4-FFF2-40B4-BE49-F238E27FC236}">
                  <a16:creationId xmlns:a16="http://schemas.microsoft.com/office/drawing/2014/main" id="{10883D96-50D6-5160-D0F9-6937BAB9E976}"/>
                </a:ext>
              </a:extLst>
            </p:cNvPr>
            <p:cNvSpPr txBox="1"/>
            <p:nvPr/>
          </p:nvSpPr>
          <p:spPr>
            <a:xfrm>
              <a:off x="2249069" y="2767113"/>
              <a:ext cx="3228041" cy="584775"/>
            </a:xfrm>
            <a:prstGeom prst="rect">
              <a:avLst/>
            </a:prstGeom>
            <a:noFill/>
          </p:spPr>
          <p:txBody>
            <a:bodyPr wrap="square" rtlCol="0">
              <a:spAutoFit/>
            </a:bodyPr>
            <a:lstStyle/>
            <a:p>
              <a:pPr algn="l"/>
              <a:r>
                <a:rPr kumimoji="1" lang="en-US" altLang="ja-JP" sz="3200" b="1" dirty="0">
                  <a:solidFill>
                    <a:srgbClr val="267296"/>
                  </a:solidFill>
                  <a:latin typeface="Yu Mincho Demibold" panose="02020400000000000000" pitchFamily="18" charset="-128"/>
                  <a:ea typeface="Yu Mincho Demibold" panose="02020400000000000000" pitchFamily="18" charset="-128"/>
                </a:rPr>
                <a:t>11:00〜14:00</a:t>
              </a:r>
              <a:endParaRPr kumimoji="1" lang="ja-JP" altLang="en-US" sz="3200" b="1">
                <a:solidFill>
                  <a:srgbClr val="267296"/>
                </a:solidFill>
                <a:latin typeface="Yu Mincho Demibold" panose="02020400000000000000" pitchFamily="18" charset="-128"/>
                <a:ea typeface="Yu Mincho Demibold" panose="02020400000000000000" pitchFamily="18" charset="-128"/>
              </a:endParaRPr>
            </a:p>
          </p:txBody>
        </p:sp>
        <p:sp>
          <p:nvSpPr>
            <p:cNvPr id="49" name="テキスト ボックス 48">
              <a:extLst>
                <a:ext uri="{FF2B5EF4-FFF2-40B4-BE49-F238E27FC236}">
                  <a16:creationId xmlns:a16="http://schemas.microsoft.com/office/drawing/2014/main" id="{E805DF72-E081-0EDA-5DB6-5F0021BB59B2}"/>
                </a:ext>
              </a:extLst>
            </p:cNvPr>
            <p:cNvSpPr txBox="1"/>
            <p:nvPr/>
          </p:nvSpPr>
          <p:spPr>
            <a:xfrm>
              <a:off x="2272179" y="2502904"/>
              <a:ext cx="3228041" cy="369332"/>
            </a:xfrm>
            <a:prstGeom prst="rect">
              <a:avLst/>
            </a:prstGeom>
            <a:noFill/>
          </p:spPr>
          <p:txBody>
            <a:bodyPr wrap="square" rtlCol="0">
              <a:spAutoFit/>
            </a:bodyPr>
            <a:lstStyle/>
            <a:p>
              <a:pPr algn="l"/>
              <a:r>
                <a:rPr kumimoji="1" lang="ja-JP" altLang="en-US" b="1">
                  <a:solidFill>
                    <a:srgbClr val="267296"/>
                  </a:solidFill>
                  <a:latin typeface="Yu Mincho Demibold" panose="02020400000000000000" pitchFamily="18" charset="-128"/>
                  <a:ea typeface="Yu Mincho Demibold" panose="02020400000000000000" pitchFamily="18" charset="-128"/>
                </a:rPr>
                <a:t>開催時間</a:t>
              </a:r>
            </a:p>
          </p:txBody>
        </p:sp>
      </p:grpSp>
      <p:cxnSp>
        <p:nvCxnSpPr>
          <p:cNvPr id="58" name="直線コネクタ 57">
            <a:extLst>
              <a:ext uri="{FF2B5EF4-FFF2-40B4-BE49-F238E27FC236}">
                <a16:creationId xmlns:a16="http://schemas.microsoft.com/office/drawing/2014/main" id="{B0516E0F-C062-0673-6E7D-2DAE0640F638}"/>
              </a:ext>
            </a:extLst>
          </p:cNvPr>
          <p:cNvCxnSpPr>
            <a:cxnSpLocks/>
          </p:cNvCxnSpPr>
          <p:nvPr/>
        </p:nvCxnSpPr>
        <p:spPr>
          <a:xfrm>
            <a:off x="463550" y="3492116"/>
            <a:ext cx="5980544" cy="0"/>
          </a:xfrm>
          <a:prstGeom prst="line">
            <a:avLst/>
          </a:prstGeom>
          <a:ln w="19050">
            <a:solidFill>
              <a:srgbClr val="267296"/>
            </a:solidFill>
          </a:ln>
        </p:spPr>
        <p:style>
          <a:lnRef idx="1">
            <a:schemeClr val="accent1"/>
          </a:lnRef>
          <a:fillRef idx="0">
            <a:schemeClr val="accent1"/>
          </a:fillRef>
          <a:effectRef idx="0">
            <a:schemeClr val="accent1"/>
          </a:effectRef>
          <a:fontRef idx="minor">
            <a:schemeClr val="tx1"/>
          </a:fontRef>
        </p:style>
      </p:cxnSp>
      <p:grpSp>
        <p:nvGrpSpPr>
          <p:cNvPr id="16" name="グループ化 15">
            <a:extLst>
              <a:ext uri="{FF2B5EF4-FFF2-40B4-BE49-F238E27FC236}">
                <a16:creationId xmlns:a16="http://schemas.microsoft.com/office/drawing/2014/main" id="{86197991-58B6-AB4C-A6C7-CBA4AD79EE63}"/>
              </a:ext>
            </a:extLst>
          </p:cNvPr>
          <p:cNvGrpSpPr/>
          <p:nvPr/>
        </p:nvGrpSpPr>
        <p:grpSpPr>
          <a:xfrm>
            <a:off x="5726294" y="3373632"/>
            <a:ext cx="1731404" cy="1731403"/>
            <a:chOff x="5659265" y="1990068"/>
            <a:chExt cx="1649586" cy="1649585"/>
          </a:xfrm>
        </p:grpSpPr>
        <p:pic>
          <p:nvPicPr>
            <p:cNvPr id="13" name="図 12">
              <a:extLst>
                <a:ext uri="{FF2B5EF4-FFF2-40B4-BE49-F238E27FC236}">
                  <a16:creationId xmlns:a16="http://schemas.microsoft.com/office/drawing/2014/main" id="{FF3B24F0-2CEF-2AAA-C5EA-9B760B075B04}"/>
                </a:ext>
              </a:extLst>
            </p:cNvPr>
            <p:cNvPicPr>
              <a:picLocks noChangeAspect="1"/>
            </p:cNvPicPr>
            <p:nvPr/>
          </p:nvPicPr>
          <p:blipFill>
            <a:blip r:embed="rId8"/>
            <a:stretch>
              <a:fillRect/>
            </a:stretch>
          </p:blipFill>
          <p:spPr>
            <a:xfrm>
              <a:off x="5659265" y="1990068"/>
              <a:ext cx="1649585" cy="1649585"/>
            </a:xfrm>
            <a:prstGeom prst="rect">
              <a:avLst/>
            </a:prstGeom>
          </p:spPr>
        </p:pic>
        <p:sp>
          <p:nvSpPr>
            <p:cNvPr id="14" name="テキスト ボックス 13">
              <a:extLst>
                <a:ext uri="{FF2B5EF4-FFF2-40B4-BE49-F238E27FC236}">
                  <a16:creationId xmlns:a16="http://schemas.microsoft.com/office/drawing/2014/main" id="{4C8C0DDB-F7F1-BDCF-F2B0-429795360387}"/>
                </a:ext>
              </a:extLst>
            </p:cNvPr>
            <p:cNvSpPr txBox="1"/>
            <p:nvPr/>
          </p:nvSpPr>
          <p:spPr>
            <a:xfrm>
              <a:off x="5659265" y="2333783"/>
              <a:ext cx="1649586" cy="646331"/>
            </a:xfrm>
            <a:prstGeom prst="rect">
              <a:avLst/>
            </a:prstGeom>
            <a:noFill/>
          </p:spPr>
          <p:txBody>
            <a:bodyPr wrap="square" rtlCol="0">
              <a:spAutoFit/>
            </a:bodyPr>
            <a:lstStyle/>
            <a:p>
              <a:pPr algn="ctr"/>
              <a:r>
                <a:rPr kumimoji="1" lang="ja-JP" altLang="en-US" b="1">
                  <a:solidFill>
                    <a:srgbClr val="EB6060"/>
                  </a:solidFill>
                  <a:latin typeface="Kozuka Gothic Pro B" panose="020B0400000000000000" pitchFamily="34" charset="-128"/>
                  <a:ea typeface="Kozuka Gothic Pro B" panose="020B0400000000000000" pitchFamily="34" charset="-128"/>
                </a:rPr>
                <a:t>オンライン</a:t>
              </a:r>
              <a:endParaRPr kumimoji="1" lang="en-US" altLang="ja-JP" b="1" dirty="0">
                <a:solidFill>
                  <a:srgbClr val="EB6060"/>
                </a:solidFill>
                <a:latin typeface="Kozuka Gothic Pro B" panose="020B0400000000000000" pitchFamily="34" charset="-128"/>
                <a:ea typeface="Kozuka Gothic Pro B" panose="020B0400000000000000" pitchFamily="34" charset="-128"/>
              </a:endParaRPr>
            </a:p>
            <a:p>
              <a:pPr algn="ctr"/>
              <a:r>
                <a:rPr kumimoji="1" lang="ja-JP" altLang="en-US" b="1">
                  <a:solidFill>
                    <a:srgbClr val="EB6060"/>
                  </a:solidFill>
                  <a:latin typeface="Kozuka Gothic Pro B" panose="020B0400000000000000" pitchFamily="34" charset="-128"/>
                  <a:ea typeface="Kozuka Gothic Pro B" panose="020B0400000000000000" pitchFamily="34" charset="-128"/>
                </a:rPr>
                <a:t>開催</a:t>
              </a:r>
            </a:p>
          </p:txBody>
        </p:sp>
        <p:sp>
          <p:nvSpPr>
            <p:cNvPr id="15" name="テキスト ボックス 14">
              <a:extLst>
                <a:ext uri="{FF2B5EF4-FFF2-40B4-BE49-F238E27FC236}">
                  <a16:creationId xmlns:a16="http://schemas.microsoft.com/office/drawing/2014/main" id="{4B3159C7-0174-6104-BB17-01532560090F}"/>
                </a:ext>
              </a:extLst>
            </p:cNvPr>
            <p:cNvSpPr txBox="1"/>
            <p:nvPr/>
          </p:nvSpPr>
          <p:spPr>
            <a:xfrm>
              <a:off x="5659265" y="2931208"/>
              <a:ext cx="1649586" cy="437298"/>
            </a:xfrm>
            <a:prstGeom prst="rect">
              <a:avLst/>
            </a:prstGeom>
            <a:noFill/>
          </p:spPr>
          <p:txBody>
            <a:bodyPr wrap="square" rtlCol="0">
              <a:spAutoFit/>
            </a:bodyPr>
            <a:lstStyle/>
            <a:p>
              <a:pPr algn="ctr"/>
              <a:r>
                <a:rPr kumimoji="1" lang="ja-JP" altLang="en-US" sz="2000" b="1">
                  <a:solidFill>
                    <a:srgbClr val="EB6060"/>
                  </a:solidFill>
                  <a:latin typeface="Kozuka Gothic Pro B" panose="020B0400000000000000" pitchFamily="34" charset="-128"/>
                  <a:ea typeface="Kozuka Gothic Pro B" panose="020B0400000000000000" pitchFamily="34" charset="-128"/>
                </a:rPr>
                <a:t>参加無料</a:t>
              </a:r>
            </a:p>
          </p:txBody>
        </p:sp>
      </p:grpSp>
      <p:sp>
        <p:nvSpPr>
          <p:cNvPr id="65" name="正方形/長方形 64">
            <a:extLst>
              <a:ext uri="{FF2B5EF4-FFF2-40B4-BE49-F238E27FC236}">
                <a16:creationId xmlns:a16="http://schemas.microsoft.com/office/drawing/2014/main" id="{EBC76B5F-81E0-4FF4-30F8-A544B51A7058}"/>
              </a:ext>
            </a:extLst>
          </p:cNvPr>
          <p:cNvSpPr/>
          <p:nvPr/>
        </p:nvSpPr>
        <p:spPr>
          <a:xfrm>
            <a:off x="380136" y="7619527"/>
            <a:ext cx="3351818" cy="1641500"/>
          </a:xfrm>
          <a:prstGeom prst="rect">
            <a:avLst/>
          </a:prstGeom>
          <a:solidFill>
            <a:schemeClr val="bg1"/>
          </a:solidFill>
          <a:ln>
            <a:solidFill>
              <a:srgbClr val="EB6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4" name="テキスト ボックス 63">
            <a:extLst>
              <a:ext uri="{FF2B5EF4-FFF2-40B4-BE49-F238E27FC236}">
                <a16:creationId xmlns:a16="http://schemas.microsoft.com/office/drawing/2014/main" id="{94D34C84-AEBF-42A6-709B-ADC6C80CCE38}"/>
              </a:ext>
            </a:extLst>
          </p:cNvPr>
          <p:cNvSpPr txBox="1"/>
          <p:nvPr/>
        </p:nvSpPr>
        <p:spPr>
          <a:xfrm>
            <a:off x="380137" y="7616925"/>
            <a:ext cx="3351818" cy="276999"/>
          </a:xfrm>
          <a:prstGeom prst="rect">
            <a:avLst/>
          </a:prstGeom>
          <a:solidFill>
            <a:srgbClr val="EB6060"/>
          </a:solidFill>
          <a:ln>
            <a:solidFill>
              <a:srgbClr val="EB6060"/>
            </a:solidFill>
          </a:ln>
        </p:spPr>
        <p:txBody>
          <a:bodyPr wrap="square" rtlCol="0">
            <a:spAutoFit/>
          </a:bodyPr>
          <a:lstStyle/>
          <a:p>
            <a:pPr algn="ctr"/>
            <a:r>
              <a:rPr lang="ja-JP" altLang="en-US" sz="1200">
                <a:solidFill>
                  <a:schemeClr val="bg1"/>
                </a:solidFill>
                <a:latin typeface="Kozuka Gothic Pro M" panose="020B0400000000000000" pitchFamily="34" charset="-128"/>
                <a:ea typeface="Kozuka Gothic Pro M" panose="020B0400000000000000" pitchFamily="34" charset="-128"/>
              </a:rPr>
              <a:t>事業所の魅力を求職者に届ける秘訣</a:t>
            </a:r>
            <a:endParaRPr kumimoji="1" lang="ja-JP" altLang="en-US" sz="1200">
              <a:solidFill>
                <a:schemeClr val="bg1"/>
              </a:solidFill>
              <a:latin typeface="Kozuka Gothic Pro M" panose="020B0400000000000000" pitchFamily="34" charset="-128"/>
              <a:ea typeface="Kozuka Gothic Pro M" panose="020B0400000000000000" pitchFamily="34" charset="-128"/>
            </a:endParaRPr>
          </a:p>
        </p:txBody>
      </p:sp>
      <p:sp>
        <p:nvSpPr>
          <p:cNvPr id="67" name="テキスト ボックス 66">
            <a:extLst>
              <a:ext uri="{FF2B5EF4-FFF2-40B4-BE49-F238E27FC236}">
                <a16:creationId xmlns:a16="http://schemas.microsoft.com/office/drawing/2014/main" id="{C1068E00-2EE5-6478-BA5F-CD07EFC050DE}"/>
              </a:ext>
            </a:extLst>
          </p:cNvPr>
          <p:cNvSpPr txBox="1"/>
          <p:nvPr/>
        </p:nvSpPr>
        <p:spPr>
          <a:xfrm>
            <a:off x="1523998" y="8441149"/>
            <a:ext cx="2131754" cy="732252"/>
          </a:xfrm>
          <a:prstGeom prst="rect">
            <a:avLst/>
          </a:prstGeom>
          <a:noFill/>
        </p:spPr>
        <p:txBody>
          <a:bodyPr wrap="square" rtlCol="0">
            <a:spAutoFit/>
          </a:bodyPr>
          <a:lstStyle/>
          <a:p>
            <a:pPr>
              <a:lnSpc>
                <a:spcPts val="1300"/>
              </a:lnSpc>
            </a:pPr>
            <a:r>
              <a:rPr lang="ja-JP" altLang="en-US" sz="800">
                <a:latin typeface="Kozuka Gothic Pro L" panose="020B0400000000000000" pitchFamily="34" charset="-128"/>
                <a:ea typeface="Kozuka Gothic Pro L" panose="020B0400000000000000" pitchFamily="34" charset="-128"/>
              </a:rPr>
              <a:t>地域密着型介護事業のリーダーとして、採用活動や職場環境改善に数々の成果を上げてきた実績をもとに、事業所の強みを最大限に活かす</a:t>
            </a:r>
            <a:r>
              <a:rPr lang="en" altLang="ja-JP" sz="800" dirty="0">
                <a:latin typeface="Kozuka Gothic Pro L" panose="020B0400000000000000" pitchFamily="34" charset="-128"/>
                <a:ea typeface="Kozuka Gothic Pro L" panose="020B0400000000000000" pitchFamily="34" charset="-128"/>
              </a:rPr>
              <a:t>PR</a:t>
            </a:r>
            <a:r>
              <a:rPr lang="ja-JP" altLang="en-US" sz="800">
                <a:latin typeface="Kozuka Gothic Pro L" panose="020B0400000000000000" pitchFamily="34" charset="-128"/>
                <a:ea typeface="Kozuka Gothic Pro L" panose="020B0400000000000000" pitchFamily="34" charset="-128"/>
              </a:rPr>
              <a:t>方法をお話しします。</a:t>
            </a:r>
            <a:endParaRPr kumimoji="1" lang="ja-JP" altLang="en-US" sz="800">
              <a:latin typeface="Kozuka Gothic Pro L" panose="020B0400000000000000" pitchFamily="34" charset="-128"/>
              <a:ea typeface="Kozuka Gothic Pro L" panose="020B0400000000000000" pitchFamily="34" charset="-128"/>
            </a:endParaRPr>
          </a:p>
        </p:txBody>
      </p:sp>
      <p:sp>
        <p:nvSpPr>
          <p:cNvPr id="68" name="テキスト ボックス 67">
            <a:extLst>
              <a:ext uri="{FF2B5EF4-FFF2-40B4-BE49-F238E27FC236}">
                <a16:creationId xmlns:a16="http://schemas.microsoft.com/office/drawing/2014/main" id="{5120C2C8-8367-9D40-EDE6-0F55C0ABE8AE}"/>
              </a:ext>
            </a:extLst>
          </p:cNvPr>
          <p:cNvSpPr txBox="1"/>
          <p:nvPr/>
        </p:nvSpPr>
        <p:spPr>
          <a:xfrm>
            <a:off x="1524000" y="7926048"/>
            <a:ext cx="2207954" cy="273473"/>
          </a:xfrm>
          <a:prstGeom prst="rect">
            <a:avLst/>
          </a:prstGeom>
          <a:noFill/>
        </p:spPr>
        <p:txBody>
          <a:bodyPr wrap="square" rtlCol="0">
            <a:spAutoFit/>
          </a:bodyPr>
          <a:lstStyle/>
          <a:p>
            <a:pPr algn="l">
              <a:lnSpc>
                <a:spcPts val="1600"/>
              </a:lnSpc>
            </a:pPr>
            <a:r>
              <a:rPr lang="ja-JP" altLang="en-US" sz="1000">
                <a:latin typeface="Kozuka Gothic Pro L" panose="020B0400000000000000" pitchFamily="34" charset="-128"/>
                <a:ea typeface="Kozuka Gothic Pro L" panose="020B0400000000000000" pitchFamily="34" charset="-128"/>
              </a:rPr>
              <a:t>〇〇福祉法人 理事長</a:t>
            </a:r>
            <a:endParaRPr kumimoji="1" lang="ja-JP" altLang="en-US" sz="1000">
              <a:latin typeface="Kozuka Gothic Pro L" panose="020B0400000000000000" pitchFamily="34" charset="-128"/>
              <a:ea typeface="Kozuka Gothic Pro L" panose="020B0400000000000000" pitchFamily="34" charset="-128"/>
            </a:endParaRPr>
          </a:p>
        </p:txBody>
      </p:sp>
      <p:pic>
        <p:nvPicPr>
          <p:cNvPr id="69" name="図 68">
            <a:extLst>
              <a:ext uri="{FF2B5EF4-FFF2-40B4-BE49-F238E27FC236}">
                <a16:creationId xmlns:a16="http://schemas.microsoft.com/office/drawing/2014/main" id="{ABE027B7-94C2-CD82-DE3B-E2E495085902}"/>
              </a:ext>
            </a:extLst>
          </p:cNvPr>
          <p:cNvPicPr>
            <a:picLocks noChangeAspect="1"/>
          </p:cNvPicPr>
          <p:nvPr/>
        </p:nvPicPr>
        <p:blipFill>
          <a:blip r:embed="rId9"/>
          <a:stretch>
            <a:fillRect/>
          </a:stretch>
        </p:blipFill>
        <p:spPr>
          <a:xfrm>
            <a:off x="263782" y="7529811"/>
            <a:ext cx="493577" cy="493577"/>
          </a:xfrm>
          <a:prstGeom prst="rect">
            <a:avLst/>
          </a:prstGeom>
        </p:spPr>
      </p:pic>
      <p:sp>
        <p:nvSpPr>
          <p:cNvPr id="70" name="テキスト ボックス 69">
            <a:extLst>
              <a:ext uri="{FF2B5EF4-FFF2-40B4-BE49-F238E27FC236}">
                <a16:creationId xmlns:a16="http://schemas.microsoft.com/office/drawing/2014/main" id="{0021547F-5E90-5B3B-4671-95E580C0F315}"/>
              </a:ext>
            </a:extLst>
          </p:cNvPr>
          <p:cNvSpPr txBox="1"/>
          <p:nvPr/>
        </p:nvSpPr>
        <p:spPr>
          <a:xfrm>
            <a:off x="259742" y="7609708"/>
            <a:ext cx="565758" cy="273473"/>
          </a:xfrm>
          <a:prstGeom prst="rect">
            <a:avLst/>
          </a:prstGeom>
          <a:noFill/>
        </p:spPr>
        <p:txBody>
          <a:bodyPr wrap="square" rtlCol="0">
            <a:spAutoFit/>
          </a:bodyPr>
          <a:lstStyle/>
          <a:p>
            <a:pPr>
              <a:lnSpc>
                <a:spcPts val="1600"/>
              </a:lnSpc>
            </a:pPr>
            <a:r>
              <a:rPr lang="ja-JP" altLang="en-US" sz="1000">
                <a:solidFill>
                  <a:srgbClr val="EB6060"/>
                </a:solidFill>
              </a:rPr>
              <a:t>講演</a:t>
            </a:r>
            <a:r>
              <a:rPr lang="en-US" altLang="ja-JP" sz="1000" dirty="0">
                <a:solidFill>
                  <a:srgbClr val="EB6060"/>
                </a:solidFill>
              </a:rPr>
              <a:t>1</a:t>
            </a:r>
            <a:endParaRPr kumimoji="1" lang="ja-JP" altLang="en-US" sz="1000">
              <a:solidFill>
                <a:srgbClr val="EB6060"/>
              </a:solidFill>
              <a:latin typeface="Kozuka Gothic Pro L" panose="020B0400000000000000" pitchFamily="34" charset="-128"/>
              <a:ea typeface="Kozuka Gothic Pro L" panose="020B0400000000000000" pitchFamily="34" charset="-128"/>
            </a:endParaRPr>
          </a:p>
        </p:txBody>
      </p:sp>
      <p:sp>
        <p:nvSpPr>
          <p:cNvPr id="71" name="テキスト ボックス 70">
            <a:extLst>
              <a:ext uri="{FF2B5EF4-FFF2-40B4-BE49-F238E27FC236}">
                <a16:creationId xmlns:a16="http://schemas.microsoft.com/office/drawing/2014/main" id="{65F59494-D088-9F2B-0290-8597B885F2FE}"/>
              </a:ext>
            </a:extLst>
          </p:cNvPr>
          <p:cNvSpPr txBox="1"/>
          <p:nvPr/>
        </p:nvSpPr>
        <p:spPr>
          <a:xfrm>
            <a:off x="1524000" y="8152471"/>
            <a:ext cx="2207954" cy="297517"/>
          </a:xfrm>
          <a:prstGeom prst="rect">
            <a:avLst/>
          </a:prstGeom>
          <a:noFill/>
        </p:spPr>
        <p:txBody>
          <a:bodyPr wrap="square" rtlCol="0">
            <a:spAutoFit/>
          </a:bodyPr>
          <a:lstStyle/>
          <a:p>
            <a:pPr algn="l">
              <a:lnSpc>
                <a:spcPts val="1600"/>
              </a:lnSpc>
            </a:pPr>
            <a:r>
              <a:rPr kumimoji="1" lang="ja-JP" altLang="en-US" sz="1400">
                <a:latin typeface="Kozuka Gothic Pro M" panose="020B0400000000000000" pitchFamily="34" charset="-128"/>
                <a:ea typeface="Kozuka Gothic Pro M" panose="020B0400000000000000" pitchFamily="34" charset="-128"/>
              </a:rPr>
              <a:t>田中</a:t>
            </a:r>
            <a:r>
              <a:rPr kumimoji="1" lang="en-US" altLang="ja-JP" sz="1400" dirty="0">
                <a:latin typeface="Kozuka Gothic Pro M" panose="020B0400000000000000" pitchFamily="34" charset="-128"/>
                <a:ea typeface="Kozuka Gothic Pro M" panose="020B0400000000000000" pitchFamily="34" charset="-128"/>
              </a:rPr>
              <a:t> </a:t>
            </a:r>
            <a:r>
              <a:rPr kumimoji="1" lang="ja-JP" altLang="en-US" sz="1400">
                <a:latin typeface="Kozuka Gothic Pro M" panose="020B0400000000000000" pitchFamily="34" charset="-128"/>
                <a:ea typeface="Kozuka Gothic Pro M" panose="020B0400000000000000" pitchFamily="34" charset="-128"/>
              </a:rPr>
              <a:t>甲斐五郎</a:t>
            </a:r>
            <a:r>
              <a:rPr kumimoji="1" lang="en-US" altLang="ja-JP" sz="1400" dirty="0">
                <a:latin typeface="Kozuka Gothic Pro M" panose="020B0400000000000000" pitchFamily="34" charset="-128"/>
                <a:ea typeface="Kozuka Gothic Pro M" panose="020B0400000000000000" pitchFamily="34" charset="-128"/>
              </a:rPr>
              <a:t> </a:t>
            </a:r>
            <a:r>
              <a:rPr kumimoji="1" lang="ja-JP" altLang="en-US" sz="1400">
                <a:latin typeface="Kozuka Gothic Pro M" panose="020B0400000000000000" pitchFamily="34" charset="-128"/>
                <a:ea typeface="Kozuka Gothic Pro M" panose="020B0400000000000000" pitchFamily="34" charset="-128"/>
              </a:rPr>
              <a:t>先生</a:t>
            </a:r>
          </a:p>
        </p:txBody>
      </p:sp>
      <p:sp>
        <p:nvSpPr>
          <p:cNvPr id="72" name="正方形/長方形 71">
            <a:extLst>
              <a:ext uri="{FF2B5EF4-FFF2-40B4-BE49-F238E27FC236}">
                <a16:creationId xmlns:a16="http://schemas.microsoft.com/office/drawing/2014/main" id="{538EFC64-050C-959B-F3D6-67BABF5D5EB9}"/>
              </a:ext>
            </a:extLst>
          </p:cNvPr>
          <p:cNvSpPr/>
          <p:nvPr/>
        </p:nvSpPr>
        <p:spPr>
          <a:xfrm>
            <a:off x="543474" y="8048052"/>
            <a:ext cx="904326" cy="1059148"/>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800"/>
              <a:t>写真が入ります</a:t>
            </a:r>
          </a:p>
        </p:txBody>
      </p:sp>
      <p:sp>
        <p:nvSpPr>
          <p:cNvPr id="80" name="正方形/長方形 79">
            <a:extLst>
              <a:ext uri="{FF2B5EF4-FFF2-40B4-BE49-F238E27FC236}">
                <a16:creationId xmlns:a16="http://schemas.microsoft.com/office/drawing/2014/main" id="{34EB0BDC-F907-683B-A780-E22A353DF393}"/>
              </a:ext>
            </a:extLst>
          </p:cNvPr>
          <p:cNvSpPr/>
          <p:nvPr/>
        </p:nvSpPr>
        <p:spPr>
          <a:xfrm>
            <a:off x="4046445" y="7619527"/>
            <a:ext cx="3351818" cy="1641500"/>
          </a:xfrm>
          <a:prstGeom prst="rect">
            <a:avLst/>
          </a:prstGeom>
          <a:solidFill>
            <a:schemeClr val="bg1"/>
          </a:solidFill>
          <a:ln>
            <a:solidFill>
              <a:srgbClr val="EB6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1" name="テキスト ボックス 80">
            <a:extLst>
              <a:ext uri="{FF2B5EF4-FFF2-40B4-BE49-F238E27FC236}">
                <a16:creationId xmlns:a16="http://schemas.microsoft.com/office/drawing/2014/main" id="{B06080F9-07F5-0631-F830-D4F694A1F2D5}"/>
              </a:ext>
            </a:extLst>
          </p:cNvPr>
          <p:cNvSpPr txBox="1"/>
          <p:nvPr/>
        </p:nvSpPr>
        <p:spPr>
          <a:xfrm>
            <a:off x="4046446" y="7616925"/>
            <a:ext cx="3351818" cy="276999"/>
          </a:xfrm>
          <a:prstGeom prst="rect">
            <a:avLst/>
          </a:prstGeom>
          <a:solidFill>
            <a:srgbClr val="EB6060"/>
          </a:solidFill>
          <a:ln>
            <a:solidFill>
              <a:srgbClr val="EB6060"/>
            </a:solidFill>
          </a:ln>
        </p:spPr>
        <p:txBody>
          <a:bodyPr wrap="square" rtlCol="0">
            <a:spAutoFit/>
          </a:bodyPr>
          <a:lstStyle/>
          <a:p>
            <a:pPr algn="ctr"/>
            <a:r>
              <a:rPr lang="ja-JP" altLang="en-US" sz="1200">
                <a:solidFill>
                  <a:schemeClr val="bg1"/>
                </a:solidFill>
                <a:latin typeface="Kozuka Gothic Pro M" panose="020B0400000000000000" pitchFamily="34" charset="-128"/>
                <a:ea typeface="Kozuka Gothic Pro M" panose="020B0400000000000000" pitchFamily="34" charset="-128"/>
              </a:rPr>
              <a:t>人材を惹きつける</a:t>
            </a:r>
            <a:r>
              <a:rPr lang="en" altLang="ja-JP" sz="1200" dirty="0">
                <a:solidFill>
                  <a:schemeClr val="bg1"/>
                </a:solidFill>
                <a:latin typeface="Kozuka Gothic Pro M" panose="020B0400000000000000" pitchFamily="34" charset="-128"/>
                <a:ea typeface="Kozuka Gothic Pro M" panose="020B0400000000000000" pitchFamily="34" charset="-128"/>
              </a:rPr>
              <a:t>PR</a:t>
            </a:r>
            <a:r>
              <a:rPr lang="ja-JP" altLang="en-US" sz="1200">
                <a:solidFill>
                  <a:schemeClr val="bg1"/>
                </a:solidFill>
                <a:latin typeface="Kozuka Gothic Pro M" panose="020B0400000000000000" pitchFamily="34" charset="-128"/>
                <a:ea typeface="Kozuka Gothic Pro M" panose="020B0400000000000000" pitchFamily="34" charset="-128"/>
              </a:rPr>
              <a:t>戦略</a:t>
            </a:r>
            <a:endParaRPr kumimoji="1" lang="ja-JP" altLang="en-US" sz="1200">
              <a:solidFill>
                <a:schemeClr val="bg1"/>
              </a:solidFill>
              <a:latin typeface="Kozuka Gothic Pro M" panose="020B0400000000000000" pitchFamily="34" charset="-128"/>
              <a:ea typeface="Kozuka Gothic Pro M" panose="020B0400000000000000" pitchFamily="34" charset="-128"/>
            </a:endParaRPr>
          </a:p>
        </p:txBody>
      </p:sp>
      <p:sp>
        <p:nvSpPr>
          <p:cNvPr id="82" name="テキスト ボックス 81">
            <a:extLst>
              <a:ext uri="{FF2B5EF4-FFF2-40B4-BE49-F238E27FC236}">
                <a16:creationId xmlns:a16="http://schemas.microsoft.com/office/drawing/2014/main" id="{D37E0FF2-79E4-B298-C6BB-4C9E7D1EB90C}"/>
              </a:ext>
            </a:extLst>
          </p:cNvPr>
          <p:cNvSpPr txBox="1"/>
          <p:nvPr/>
        </p:nvSpPr>
        <p:spPr>
          <a:xfrm>
            <a:off x="5190307" y="8441149"/>
            <a:ext cx="2131754" cy="732252"/>
          </a:xfrm>
          <a:prstGeom prst="rect">
            <a:avLst/>
          </a:prstGeom>
          <a:noFill/>
        </p:spPr>
        <p:txBody>
          <a:bodyPr wrap="square" rtlCol="0">
            <a:spAutoFit/>
          </a:bodyPr>
          <a:lstStyle/>
          <a:p>
            <a:pPr>
              <a:lnSpc>
                <a:spcPts val="1300"/>
              </a:lnSpc>
            </a:pPr>
            <a:r>
              <a:rPr lang="ja-JP" altLang="en-US" sz="800">
                <a:latin typeface="Kozuka Gothic Pro L" panose="020B0400000000000000" pitchFamily="34" charset="-128"/>
                <a:ea typeface="Kozuka Gothic Pro L" panose="020B0400000000000000" pitchFamily="34" charset="-128"/>
              </a:rPr>
              <a:t>介護業界に特化した</a:t>
            </a:r>
            <a:r>
              <a:rPr lang="en-US" altLang="ja-JP" sz="800" dirty="0">
                <a:latin typeface="Kozuka Gothic Pro L" panose="020B0400000000000000" pitchFamily="34" charset="-128"/>
                <a:ea typeface="Kozuka Gothic Pro L" panose="020B0400000000000000" pitchFamily="34" charset="-128"/>
              </a:rPr>
              <a:t>PR</a:t>
            </a:r>
            <a:r>
              <a:rPr lang="ja-JP" altLang="en-US" sz="800">
                <a:latin typeface="Kozuka Gothic Pro L" panose="020B0400000000000000" pitchFamily="34" charset="-128"/>
                <a:ea typeface="Kozuka Gothic Pro L" panose="020B0400000000000000" pitchFamily="34" charset="-128"/>
              </a:rPr>
              <a:t>や採用戦略の専門家として活躍。</a:t>
            </a:r>
            <a:r>
              <a:rPr lang="en-US" altLang="ja-JP" sz="800" dirty="0">
                <a:latin typeface="Kozuka Gothic Pro L" panose="020B0400000000000000" pitchFamily="34" charset="-128"/>
                <a:ea typeface="Kozuka Gothic Pro L" panose="020B0400000000000000" pitchFamily="34" charset="-128"/>
              </a:rPr>
              <a:t>SNS</a:t>
            </a:r>
            <a:r>
              <a:rPr lang="ja-JP" altLang="en-US" sz="800">
                <a:latin typeface="Kozuka Gothic Pro L" panose="020B0400000000000000" pitchFamily="34" charset="-128"/>
                <a:ea typeface="Kozuka Gothic Pro L" panose="020B0400000000000000" pitchFamily="34" charset="-128"/>
              </a:rPr>
              <a:t>活用から求職者視点でのコミュニケーション術まで、実践的なノウハウをお伝えします。</a:t>
            </a:r>
            <a:endParaRPr kumimoji="1" lang="ja-JP" altLang="en-US" sz="800">
              <a:latin typeface="Kozuka Gothic Pro L" panose="020B0400000000000000" pitchFamily="34" charset="-128"/>
              <a:ea typeface="Kozuka Gothic Pro L" panose="020B0400000000000000" pitchFamily="34" charset="-128"/>
            </a:endParaRPr>
          </a:p>
        </p:txBody>
      </p:sp>
      <p:sp>
        <p:nvSpPr>
          <p:cNvPr id="83" name="テキスト ボックス 82">
            <a:extLst>
              <a:ext uri="{FF2B5EF4-FFF2-40B4-BE49-F238E27FC236}">
                <a16:creationId xmlns:a16="http://schemas.microsoft.com/office/drawing/2014/main" id="{B40CF498-1342-3DBC-3181-0D27D45D829F}"/>
              </a:ext>
            </a:extLst>
          </p:cNvPr>
          <p:cNvSpPr txBox="1"/>
          <p:nvPr/>
        </p:nvSpPr>
        <p:spPr>
          <a:xfrm>
            <a:off x="5190309" y="7926048"/>
            <a:ext cx="2207954" cy="273473"/>
          </a:xfrm>
          <a:prstGeom prst="rect">
            <a:avLst/>
          </a:prstGeom>
          <a:noFill/>
        </p:spPr>
        <p:txBody>
          <a:bodyPr wrap="square" rtlCol="0">
            <a:spAutoFit/>
          </a:bodyPr>
          <a:lstStyle/>
          <a:p>
            <a:pPr algn="l">
              <a:lnSpc>
                <a:spcPts val="1600"/>
              </a:lnSpc>
            </a:pPr>
            <a:r>
              <a:rPr lang="ja-JP" altLang="en-US" sz="1000">
                <a:latin typeface="Kozuka Gothic Pro L" panose="020B0400000000000000" pitchFamily="34" charset="-128"/>
                <a:ea typeface="Kozuka Gothic Pro L" panose="020B0400000000000000" pitchFamily="34" charset="-128"/>
              </a:rPr>
              <a:t>マーケティングコンサルタント</a:t>
            </a:r>
            <a:endParaRPr kumimoji="1" lang="ja-JP" altLang="en-US" sz="1000">
              <a:latin typeface="Kozuka Gothic Pro L" panose="020B0400000000000000" pitchFamily="34" charset="-128"/>
              <a:ea typeface="Kozuka Gothic Pro L" panose="020B0400000000000000" pitchFamily="34" charset="-128"/>
            </a:endParaRPr>
          </a:p>
        </p:txBody>
      </p:sp>
      <p:pic>
        <p:nvPicPr>
          <p:cNvPr id="84" name="図 83">
            <a:extLst>
              <a:ext uri="{FF2B5EF4-FFF2-40B4-BE49-F238E27FC236}">
                <a16:creationId xmlns:a16="http://schemas.microsoft.com/office/drawing/2014/main" id="{582A77B5-8A51-4678-6A00-78E6020BE6F3}"/>
              </a:ext>
            </a:extLst>
          </p:cNvPr>
          <p:cNvPicPr>
            <a:picLocks noChangeAspect="1"/>
          </p:cNvPicPr>
          <p:nvPr/>
        </p:nvPicPr>
        <p:blipFill>
          <a:blip r:embed="rId9"/>
          <a:stretch>
            <a:fillRect/>
          </a:stretch>
        </p:blipFill>
        <p:spPr>
          <a:xfrm>
            <a:off x="3930091" y="7529811"/>
            <a:ext cx="493577" cy="493577"/>
          </a:xfrm>
          <a:prstGeom prst="rect">
            <a:avLst/>
          </a:prstGeom>
        </p:spPr>
      </p:pic>
      <p:sp>
        <p:nvSpPr>
          <p:cNvPr id="85" name="テキスト ボックス 84">
            <a:extLst>
              <a:ext uri="{FF2B5EF4-FFF2-40B4-BE49-F238E27FC236}">
                <a16:creationId xmlns:a16="http://schemas.microsoft.com/office/drawing/2014/main" id="{65B19A6C-17B4-76FD-FFB5-9E8D18B4FC0E}"/>
              </a:ext>
            </a:extLst>
          </p:cNvPr>
          <p:cNvSpPr txBox="1"/>
          <p:nvPr/>
        </p:nvSpPr>
        <p:spPr>
          <a:xfrm>
            <a:off x="3926051" y="7609708"/>
            <a:ext cx="565758" cy="273473"/>
          </a:xfrm>
          <a:prstGeom prst="rect">
            <a:avLst/>
          </a:prstGeom>
          <a:noFill/>
        </p:spPr>
        <p:txBody>
          <a:bodyPr wrap="square" rtlCol="0">
            <a:spAutoFit/>
          </a:bodyPr>
          <a:lstStyle/>
          <a:p>
            <a:pPr>
              <a:lnSpc>
                <a:spcPts val="1600"/>
              </a:lnSpc>
            </a:pPr>
            <a:r>
              <a:rPr lang="ja-JP" altLang="en-US" sz="1000">
                <a:solidFill>
                  <a:srgbClr val="EB6060"/>
                </a:solidFill>
              </a:rPr>
              <a:t>講演</a:t>
            </a:r>
            <a:r>
              <a:rPr lang="en-US" altLang="ja-JP" sz="1000" dirty="0">
                <a:solidFill>
                  <a:srgbClr val="EB6060"/>
                </a:solidFill>
              </a:rPr>
              <a:t>2</a:t>
            </a:r>
            <a:endParaRPr kumimoji="1" lang="ja-JP" altLang="en-US" sz="1000">
              <a:solidFill>
                <a:srgbClr val="EB6060"/>
              </a:solidFill>
              <a:latin typeface="Kozuka Gothic Pro L" panose="020B0400000000000000" pitchFamily="34" charset="-128"/>
              <a:ea typeface="Kozuka Gothic Pro L" panose="020B0400000000000000" pitchFamily="34" charset="-128"/>
            </a:endParaRPr>
          </a:p>
        </p:txBody>
      </p:sp>
      <p:sp>
        <p:nvSpPr>
          <p:cNvPr id="86" name="テキスト ボックス 85">
            <a:extLst>
              <a:ext uri="{FF2B5EF4-FFF2-40B4-BE49-F238E27FC236}">
                <a16:creationId xmlns:a16="http://schemas.microsoft.com/office/drawing/2014/main" id="{97F28749-1CC7-8064-5A0C-7B5100CA75E5}"/>
              </a:ext>
            </a:extLst>
          </p:cNvPr>
          <p:cNvSpPr txBox="1"/>
          <p:nvPr/>
        </p:nvSpPr>
        <p:spPr>
          <a:xfrm>
            <a:off x="5190309" y="8152471"/>
            <a:ext cx="2207954" cy="297517"/>
          </a:xfrm>
          <a:prstGeom prst="rect">
            <a:avLst/>
          </a:prstGeom>
          <a:noFill/>
        </p:spPr>
        <p:txBody>
          <a:bodyPr wrap="square" rtlCol="0">
            <a:spAutoFit/>
          </a:bodyPr>
          <a:lstStyle/>
          <a:p>
            <a:pPr algn="l">
              <a:lnSpc>
                <a:spcPts val="1600"/>
              </a:lnSpc>
            </a:pPr>
            <a:r>
              <a:rPr kumimoji="1" lang="ja-JP" altLang="en-US" sz="1400">
                <a:latin typeface="Kozuka Gothic Pro M" panose="020B0400000000000000" pitchFamily="34" charset="-128"/>
                <a:ea typeface="Kozuka Gothic Pro M" panose="020B0400000000000000" pitchFamily="34" charset="-128"/>
              </a:rPr>
              <a:t>福士</a:t>
            </a:r>
            <a:r>
              <a:rPr kumimoji="1" lang="en-US" altLang="ja-JP" sz="1400" dirty="0">
                <a:latin typeface="Kozuka Gothic Pro M" panose="020B0400000000000000" pitchFamily="34" charset="-128"/>
                <a:ea typeface="Kozuka Gothic Pro M" panose="020B0400000000000000" pitchFamily="34" charset="-128"/>
              </a:rPr>
              <a:t> </a:t>
            </a:r>
            <a:r>
              <a:rPr kumimoji="1" lang="ja-JP" altLang="en-US" sz="1400">
                <a:latin typeface="Kozuka Gothic Pro M" panose="020B0400000000000000" pitchFamily="34" charset="-128"/>
                <a:ea typeface="Kozuka Gothic Pro M" panose="020B0400000000000000" pitchFamily="34" charset="-128"/>
              </a:rPr>
              <a:t>はなまる</a:t>
            </a:r>
            <a:r>
              <a:rPr kumimoji="1" lang="en-US" altLang="ja-JP" sz="1400" dirty="0">
                <a:latin typeface="Kozuka Gothic Pro M" panose="020B0400000000000000" pitchFamily="34" charset="-128"/>
                <a:ea typeface="Kozuka Gothic Pro M" panose="020B0400000000000000" pitchFamily="34" charset="-128"/>
              </a:rPr>
              <a:t> </a:t>
            </a:r>
            <a:r>
              <a:rPr kumimoji="1" lang="ja-JP" altLang="en-US" sz="1400">
                <a:latin typeface="Kozuka Gothic Pro M" panose="020B0400000000000000" pitchFamily="34" charset="-128"/>
                <a:ea typeface="Kozuka Gothic Pro M" panose="020B0400000000000000" pitchFamily="34" charset="-128"/>
              </a:rPr>
              <a:t>先生</a:t>
            </a:r>
          </a:p>
        </p:txBody>
      </p:sp>
      <p:sp>
        <p:nvSpPr>
          <p:cNvPr id="87" name="正方形/長方形 86">
            <a:extLst>
              <a:ext uri="{FF2B5EF4-FFF2-40B4-BE49-F238E27FC236}">
                <a16:creationId xmlns:a16="http://schemas.microsoft.com/office/drawing/2014/main" id="{A9DDA4FE-341B-E351-8084-576C04F28A56}"/>
              </a:ext>
            </a:extLst>
          </p:cNvPr>
          <p:cNvSpPr/>
          <p:nvPr/>
        </p:nvSpPr>
        <p:spPr>
          <a:xfrm>
            <a:off x="4209783" y="8048052"/>
            <a:ext cx="904326" cy="1059148"/>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ja-JP" altLang="en-US" sz="800"/>
              <a:t>写真が入ります</a:t>
            </a:r>
          </a:p>
        </p:txBody>
      </p:sp>
      <p:sp>
        <p:nvSpPr>
          <p:cNvPr id="88" name="正方形/長方形 87">
            <a:extLst>
              <a:ext uri="{FF2B5EF4-FFF2-40B4-BE49-F238E27FC236}">
                <a16:creationId xmlns:a16="http://schemas.microsoft.com/office/drawing/2014/main" id="{4696500B-4099-73F6-FE93-69B918B51444}"/>
              </a:ext>
            </a:extLst>
          </p:cNvPr>
          <p:cNvSpPr/>
          <p:nvPr/>
        </p:nvSpPr>
        <p:spPr>
          <a:xfrm>
            <a:off x="-3" y="6748955"/>
            <a:ext cx="7772401" cy="620945"/>
          </a:xfrm>
          <a:prstGeom prst="rect">
            <a:avLst/>
          </a:prstGeom>
          <a:solidFill>
            <a:srgbClr val="009EB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2" name="テキスト ボックス 51">
            <a:extLst>
              <a:ext uri="{FF2B5EF4-FFF2-40B4-BE49-F238E27FC236}">
                <a16:creationId xmlns:a16="http://schemas.microsoft.com/office/drawing/2014/main" id="{E2BCCE23-B301-8346-E994-12ADE6AE43C7}"/>
              </a:ext>
            </a:extLst>
          </p:cNvPr>
          <p:cNvSpPr txBox="1"/>
          <p:nvPr/>
        </p:nvSpPr>
        <p:spPr>
          <a:xfrm>
            <a:off x="1" y="6807476"/>
            <a:ext cx="7772398" cy="523220"/>
          </a:xfrm>
          <a:prstGeom prst="rect">
            <a:avLst/>
          </a:prstGeom>
          <a:noFill/>
        </p:spPr>
        <p:txBody>
          <a:bodyPr wrap="square" rtlCol="0">
            <a:spAutoFit/>
          </a:bodyPr>
          <a:lstStyle/>
          <a:p>
            <a:pPr algn="ctr"/>
            <a:r>
              <a:rPr lang="ja-JP" altLang="en-US" sz="1400">
                <a:solidFill>
                  <a:schemeClr val="bg1"/>
                </a:solidFill>
              </a:rPr>
              <a:t>本セミナーでは、介護業界特有の採用課題を解決するヒントが満載！</a:t>
            </a:r>
            <a:br>
              <a:rPr lang="ja-JP" altLang="en-US" sz="1400">
                <a:solidFill>
                  <a:schemeClr val="bg1"/>
                </a:solidFill>
              </a:rPr>
            </a:br>
            <a:r>
              <a:rPr lang="ja-JP" altLang="en-US" sz="1400">
                <a:solidFill>
                  <a:schemeClr val="bg1"/>
                </a:solidFill>
              </a:rPr>
              <a:t>実践的な</a:t>
            </a:r>
            <a:r>
              <a:rPr lang="en" altLang="ja-JP" sz="1400" dirty="0">
                <a:solidFill>
                  <a:schemeClr val="bg1"/>
                </a:solidFill>
              </a:rPr>
              <a:t>PR</a:t>
            </a:r>
            <a:r>
              <a:rPr lang="ja-JP" altLang="en-US" sz="1400">
                <a:solidFill>
                  <a:schemeClr val="bg1"/>
                </a:solidFill>
              </a:rPr>
              <a:t>スキルや採用力向上の具体策を学び、魅力的な職場づくりを実現しましょう。</a:t>
            </a:r>
            <a:endParaRPr kumimoji="1" lang="ja-JP" altLang="en-US" sz="1400">
              <a:solidFill>
                <a:schemeClr val="bg1"/>
              </a:solidFill>
            </a:endParaRPr>
          </a:p>
        </p:txBody>
      </p:sp>
      <p:sp>
        <p:nvSpPr>
          <p:cNvPr id="89" name="正方形/長方形 88">
            <a:extLst>
              <a:ext uri="{FF2B5EF4-FFF2-40B4-BE49-F238E27FC236}">
                <a16:creationId xmlns:a16="http://schemas.microsoft.com/office/drawing/2014/main" id="{B9FA7E6B-4F81-E8AF-7136-1A0095D8CADF}"/>
              </a:ext>
            </a:extLst>
          </p:cNvPr>
          <p:cNvSpPr/>
          <p:nvPr/>
        </p:nvSpPr>
        <p:spPr>
          <a:xfrm>
            <a:off x="-3" y="9549706"/>
            <a:ext cx="7772401" cy="1366596"/>
          </a:xfrm>
          <a:prstGeom prst="rect">
            <a:avLst/>
          </a:prstGeom>
          <a:solidFill>
            <a:srgbClr val="EF92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94" name="テキスト ボックス 93">
            <a:extLst>
              <a:ext uri="{FF2B5EF4-FFF2-40B4-BE49-F238E27FC236}">
                <a16:creationId xmlns:a16="http://schemas.microsoft.com/office/drawing/2014/main" id="{B9427585-1B80-1FB2-0E13-5D8B8D51E04A}"/>
              </a:ext>
            </a:extLst>
          </p:cNvPr>
          <p:cNvSpPr txBox="1"/>
          <p:nvPr/>
        </p:nvSpPr>
        <p:spPr>
          <a:xfrm>
            <a:off x="259743" y="10114518"/>
            <a:ext cx="2864457" cy="369332"/>
          </a:xfrm>
          <a:prstGeom prst="rect">
            <a:avLst/>
          </a:prstGeom>
          <a:noFill/>
        </p:spPr>
        <p:txBody>
          <a:bodyPr wrap="square" rtlCol="0">
            <a:spAutoFit/>
          </a:bodyPr>
          <a:lstStyle/>
          <a:p>
            <a:pPr algn="l"/>
            <a:r>
              <a:rPr lang="en-US" altLang="ja-JP" dirty="0">
                <a:solidFill>
                  <a:schemeClr val="bg1"/>
                </a:solidFill>
                <a:latin typeface="Kozuka Gothic Pro M" panose="020B0400000000000000" pitchFamily="34" charset="-128"/>
                <a:ea typeface="Kozuka Gothic Pro M" panose="020B0400000000000000" pitchFamily="34" charset="-128"/>
              </a:rPr>
              <a:t>TEL</a:t>
            </a:r>
            <a:r>
              <a:rPr lang="ja-JP" altLang="en-US">
                <a:solidFill>
                  <a:schemeClr val="bg1"/>
                </a:solidFill>
                <a:latin typeface="Kozuka Gothic Pro M" panose="020B0400000000000000" pitchFamily="34" charset="-128"/>
                <a:ea typeface="Kozuka Gothic Pro M" panose="020B0400000000000000" pitchFamily="34" charset="-128"/>
              </a:rPr>
              <a:t>：</a:t>
            </a:r>
            <a:r>
              <a:rPr lang="en-US" altLang="ja-JP" dirty="0">
                <a:solidFill>
                  <a:schemeClr val="bg1"/>
                </a:solidFill>
                <a:latin typeface="Kozuka Gothic Pro M" panose="020B0400000000000000" pitchFamily="34" charset="-128"/>
                <a:ea typeface="Kozuka Gothic Pro M" panose="020B0400000000000000" pitchFamily="34" charset="-128"/>
              </a:rPr>
              <a:t>012-345-6789</a:t>
            </a:r>
            <a:endParaRPr kumimoji="1" lang="ja-JP" altLang="en-US">
              <a:solidFill>
                <a:schemeClr val="bg1"/>
              </a:solidFill>
              <a:latin typeface="Kozuka Gothic Pro M" panose="020B0400000000000000" pitchFamily="34" charset="-128"/>
              <a:ea typeface="Kozuka Gothic Pro M" panose="020B0400000000000000" pitchFamily="34" charset="-128"/>
            </a:endParaRPr>
          </a:p>
        </p:txBody>
      </p:sp>
      <p:sp>
        <p:nvSpPr>
          <p:cNvPr id="95" name="テキスト ボックス 94">
            <a:extLst>
              <a:ext uri="{FF2B5EF4-FFF2-40B4-BE49-F238E27FC236}">
                <a16:creationId xmlns:a16="http://schemas.microsoft.com/office/drawing/2014/main" id="{F62DFBD9-5CED-F150-709C-439F512B265D}"/>
              </a:ext>
            </a:extLst>
          </p:cNvPr>
          <p:cNvSpPr txBox="1"/>
          <p:nvPr/>
        </p:nvSpPr>
        <p:spPr>
          <a:xfrm>
            <a:off x="2589875" y="10114518"/>
            <a:ext cx="3007101" cy="369332"/>
          </a:xfrm>
          <a:prstGeom prst="rect">
            <a:avLst/>
          </a:prstGeom>
          <a:noFill/>
        </p:spPr>
        <p:txBody>
          <a:bodyPr wrap="square" rtlCol="0">
            <a:spAutoFit/>
          </a:bodyPr>
          <a:lstStyle/>
          <a:p>
            <a:pPr algn="l"/>
            <a:r>
              <a:rPr lang="en-US" altLang="ja-JP" dirty="0">
                <a:solidFill>
                  <a:schemeClr val="bg1"/>
                </a:solidFill>
                <a:latin typeface="Kozuka Gothic Pro M" panose="020B0400000000000000" pitchFamily="34" charset="-128"/>
                <a:ea typeface="Kozuka Gothic Pro M" panose="020B0400000000000000" pitchFamily="34" charset="-128"/>
              </a:rPr>
              <a:t>MAIL</a:t>
            </a:r>
            <a:r>
              <a:rPr lang="ja-JP" altLang="en-US">
                <a:solidFill>
                  <a:schemeClr val="bg1"/>
                </a:solidFill>
                <a:latin typeface="Kozuka Gothic Pro M" panose="020B0400000000000000" pitchFamily="34" charset="-128"/>
                <a:ea typeface="Kozuka Gothic Pro M" panose="020B0400000000000000" pitchFamily="34" charset="-128"/>
              </a:rPr>
              <a:t>：</a:t>
            </a:r>
            <a:r>
              <a:rPr lang="en" altLang="ja-JP" dirty="0">
                <a:solidFill>
                  <a:schemeClr val="bg1"/>
                </a:solidFill>
                <a:latin typeface="Kozuka Gothic Pro M" panose="020B0400000000000000" pitchFamily="34" charset="-128"/>
                <a:ea typeface="Kozuka Gothic Pro M" panose="020B0400000000000000" pitchFamily="34" charset="-128"/>
              </a:rPr>
              <a:t>info@</a:t>
            </a:r>
            <a:r>
              <a:rPr lang="ja-JP" altLang="en-US">
                <a:solidFill>
                  <a:schemeClr val="bg1"/>
                </a:solidFill>
                <a:latin typeface="Kozuka Gothic Pro M" panose="020B0400000000000000" pitchFamily="34" charset="-128"/>
                <a:ea typeface="Kozuka Gothic Pro M" panose="020B0400000000000000" pitchFamily="34" charset="-128"/>
              </a:rPr>
              <a:t>〇〇</a:t>
            </a:r>
            <a:r>
              <a:rPr lang="en-US" altLang="ja-JP" dirty="0">
                <a:solidFill>
                  <a:schemeClr val="bg1"/>
                </a:solidFill>
                <a:latin typeface="Kozuka Gothic Pro M" panose="020B0400000000000000" pitchFamily="34" charset="-128"/>
                <a:ea typeface="Kozuka Gothic Pro M" panose="020B0400000000000000" pitchFamily="34" charset="-128"/>
              </a:rPr>
              <a:t>.</a:t>
            </a:r>
            <a:r>
              <a:rPr lang="en" altLang="ja-JP" dirty="0" err="1">
                <a:solidFill>
                  <a:schemeClr val="bg1"/>
                </a:solidFill>
                <a:latin typeface="Kozuka Gothic Pro M" panose="020B0400000000000000" pitchFamily="34" charset="-128"/>
                <a:ea typeface="Kozuka Gothic Pro M" panose="020B0400000000000000" pitchFamily="34" charset="-128"/>
              </a:rPr>
              <a:t>jp</a:t>
            </a:r>
            <a:endParaRPr kumimoji="1" lang="ja-JP" altLang="en-US">
              <a:solidFill>
                <a:schemeClr val="bg1"/>
              </a:solidFill>
              <a:latin typeface="Kozuka Gothic Pro M" panose="020B0400000000000000" pitchFamily="34" charset="-128"/>
              <a:ea typeface="Kozuka Gothic Pro M" panose="020B0400000000000000" pitchFamily="34" charset="-128"/>
            </a:endParaRPr>
          </a:p>
        </p:txBody>
      </p:sp>
      <p:sp>
        <p:nvSpPr>
          <p:cNvPr id="96" name="テキスト ボックス 95">
            <a:extLst>
              <a:ext uri="{FF2B5EF4-FFF2-40B4-BE49-F238E27FC236}">
                <a16:creationId xmlns:a16="http://schemas.microsoft.com/office/drawing/2014/main" id="{10D008B2-165C-15A1-780D-14210789E1F7}"/>
              </a:ext>
            </a:extLst>
          </p:cNvPr>
          <p:cNvSpPr txBox="1"/>
          <p:nvPr/>
        </p:nvSpPr>
        <p:spPr>
          <a:xfrm>
            <a:off x="283354" y="10446642"/>
            <a:ext cx="4689246" cy="276999"/>
          </a:xfrm>
          <a:prstGeom prst="rect">
            <a:avLst/>
          </a:prstGeom>
          <a:noFill/>
        </p:spPr>
        <p:txBody>
          <a:bodyPr wrap="square" rtlCol="0">
            <a:spAutoFit/>
          </a:bodyPr>
          <a:lstStyle/>
          <a:p>
            <a:pPr algn="l"/>
            <a:r>
              <a:rPr lang="ja-JP" altLang="en-US" sz="1200">
                <a:solidFill>
                  <a:schemeClr val="bg1"/>
                </a:solidFill>
                <a:latin typeface="Kozuka Gothic Pro M" panose="020B0400000000000000" pitchFamily="34" charset="-128"/>
                <a:ea typeface="Kozuka Gothic Pro M" panose="020B0400000000000000" pitchFamily="34" charset="-128"/>
              </a:rPr>
              <a:t>会場までのアクセス：</a:t>
            </a:r>
            <a:r>
              <a:rPr lang="en" altLang="ja-JP" sz="1200" dirty="0">
                <a:solidFill>
                  <a:schemeClr val="bg1"/>
                </a:solidFill>
                <a:latin typeface="Kozuka Gothic Pro M" panose="020B0400000000000000" pitchFamily="34" charset="-128"/>
                <a:ea typeface="Kozuka Gothic Pro M" panose="020B0400000000000000" pitchFamily="34" charset="-128"/>
              </a:rPr>
              <a:t>JR</a:t>
            </a:r>
            <a:r>
              <a:rPr lang="ja-JP" altLang="en-US" sz="1200">
                <a:solidFill>
                  <a:schemeClr val="bg1"/>
                </a:solidFill>
                <a:latin typeface="Kozuka Gothic Pro M" panose="020B0400000000000000" pitchFamily="34" charset="-128"/>
                <a:ea typeface="Kozuka Gothic Pro M" panose="020B0400000000000000" pitchFamily="34" charset="-128"/>
              </a:rPr>
              <a:t>〇〇駅から徒歩</a:t>
            </a:r>
            <a:r>
              <a:rPr lang="en-US" altLang="ja-JP" sz="1200" dirty="0">
                <a:solidFill>
                  <a:schemeClr val="bg1"/>
                </a:solidFill>
                <a:latin typeface="Kozuka Gothic Pro M" panose="020B0400000000000000" pitchFamily="34" charset="-128"/>
                <a:ea typeface="Kozuka Gothic Pro M" panose="020B0400000000000000" pitchFamily="34" charset="-128"/>
              </a:rPr>
              <a:t>5</a:t>
            </a:r>
            <a:r>
              <a:rPr lang="ja-JP" altLang="en-US" sz="1200">
                <a:solidFill>
                  <a:schemeClr val="bg1"/>
                </a:solidFill>
                <a:latin typeface="Kozuka Gothic Pro M" panose="020B0400000000000000" pitchFamily="34" charset="-128"/>
                <a:ea typeface="Kozuka Gothic Pro M" panose="020B0400000000000000" pitchFamily="34" charset="-128"/>
              </a:rPr>
              <a:t>分、駐車場完備</a:t>
            </a:r>
            <a:endParaRPr kumimoji="1" lang="ja-JP" altLang="en-US" sz="1200">
              <a:solidFill>
                <a:schemeClr val="bg1"/>
              </a:solidFill>
              <a:latin typeface="Kozuka Gothic Pro M" panose="020B0400000000000000" pitchFamily="34" charset="-128"/>
              <a:ea typeface="Kozuka Gothic Pro M" panose="020B0400000000000000" pitchFamily="34" charset="-128"/>
            </a:endParaRPr>
          </a:p>
        </p:txBody>
      </p:sp>
      <p:sp>
        <p:nvSpPr>
          <p:cNvPr id="98" name="正方形/長方形 97">
            <a:extLst>
              <a:ext uri="{FF2B5EF4-FFF2-40B4-BE49-F238E27FC236}">
                <a16:creationId xmlns:a16="http://schemas.microsoft.com/office/drawing/2014/main" id="{9C1C4DBB-41AD-FF3E-E9B9-3C20691FCE4D}"/>
              </a:ext>
            </a:extLst>
          </p:cNvPr>
          <p:cNvSpPr/>
          <p:nvPr/>
        </p:nvSpPr>
        <p:spPr>
          <a:xfrm>
            <a:off x="6494905" y="9774812"/>
            <a:ext cx="915390" cy="915390"/>
          </a:xfrm>
          <a:prstGeom prst="rect">
            <a:avLst/>
          </a:prstGeom>
          <a:solidFill>
            <a:schemeClr val="tx1">
              <a:lumMod val="65000"/>
              <a:lumOff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1" lang="en-US" altLang="ja-JP" sz="900" dirty="0"/>
              <a:t>QR</a:t>
            </a:r>
            <a:r>
              <a:rPr kumimoji="1" lang="ja-JP" altLang="en-US" sz="900"/>
              <a:t>が入ります</a:t>
            </a:r>
          </a:p>
        </p:txBody>
      </p:sp>
      <p:pic>
        <p:nvPicPr>
          <p:cNvPr id="99" name="図 98">
            <a:extLst>
              <a:ext uri="{FF2B5EF4-FFF2-40B4-BE49-F238E27FC236}">
                <a16:creationId xmlns:a16="http://schemas.microsoft.com/office/drawing/2014/main" id="{6A5A0442-E8A9-CDFD-E2BA-BF1BDC32E8CA}"/>
              </a:ext>
            </a:extLst>
          </p:cNvPr>
          <p:cNvPicPr>
            <a:picLocks noChangeAspect="1"/>
          </p:cNvPicPr>
          <p:nvPr/>
        </p:nvPicPr>
        <p:blipFill>
          <a:blip r:embed="rId10"/>
          <a:stretch>
            <a:fillRect/>
          </a:stretch>
        </p:blipFill>
        <p:spPr>
          <a:xfrm>
            <a:off x="5077021" y="9757490"/>
            <a:ext cx="1217265" cy="924055"/>
          </a:xfrm>
          <a:prstGeom prst="rect">
            <a:avLst/>
          </a:prstGeom>
        </p:spPr>
      </p:pic>
      <p:pic>
        <p:nvPicPr>
          <p:cNvPr id="100" name="図 99">
            <a:extLst>
              <a:ext uri="{FF2B5EF4-FFF2-40B4-BE49-F238E27FC236}">
                <a16:creationId xmlns:a16="http://schemas.microsoft.com/office/drawing/2014/main" id="{876A2CC2-7102-5319-E44C-926493DA3744}"/>
              </a:ext>
            </a:extLst>
          </p:cNvPr>
          <p:cNvPicPr>
            <a:picLocks noChangeAspect="1"/>
          </p:cNvPicPr>
          <p:nvPr/>
        </p:nvPicPr>
        <p:blipFill>
          <a:blip r:embed="rId11"/>
          <a:stretch>
            <a:fillRect/>
          </a:stretch>
        </p:blipFill>
        <p:spPr>
          <a:xfrm>
            <a:off x="5082041" y="9705220"/>
            <a:ext cx="1217948" cy="924574"/>
          </a:xfrm>
          <a:prstGeom prst="rect">
            <a:avLst/>
          </a:prstGeom>
        </p:spPr>
      </p:pic>
      <p:sp>
        <p:nvSpPr>
          <p:cNvPr id="101" name="テキスト ボックス 100">
            <a:extLst>
              <a:ext uri="{FF2B5EF4-FFF2-40B4-BE49-F238E27FC236}">
                <a16:creationId xmlns:a16="http://schemas.microsoft.com/office/drawing/2014/main" id="{DC5BA392-99B8-B7EE-91DD-9DD210AEFAA8}"/>
              </a:ext>
            </a:extLst>
          </p:cNvPr>
          <p:cNvSpPr txBox="1"/>
          <p:nvPr/>
        </p:nvSpPr>
        <p:spPr>
          <a:xfrm>
            <a:off x="5076338" y="9906294"/>
            <a:ext cx="1217948" cy="600164"/>
          </a:xfrm>
          <a:prstGeom prst="rect">
            <a:avLst/>
          </a:prstGeom>
          <a:noFill/>
        </p:spPr>
        <p:txBody>
          <a:bodyPr wrap="square" rtlCol="0">
            <a:spAutoFit/>
          </a:bodyPr>
          <a:lstStyle/>
          <a:p>
            <a:pPr algn="ctr"/>
            <a:r>
              <a:rPr kumimoji="1" lang="ja-JP" altLang="en-US" sz="1100" b="1">
                <a:solidFill>
                  <a:srgbClr val="EB6060"/>
                </a:solidFill>
                <a:latin typeface="Kozuka Gothic Pro B" panose="020B0400000000000000" pitchFamily="34" charset="-128"/>
                <a:ea typeface="Kozuka Gothic Pro B" panose="020B0400000000000000" pitchFamily="34" charset="-128"/>
              </a:rPr>
              <a:t>セミナー詳細は</a:t>
            </a:r>
            <a:endParaRPr kumimoji="1" lang="en-US" altLang="ja-JP" sz="1100" b="1" dirty="0">
              <a:solidFill>
                <a:srgbClr val="EB6060"/>
              </a:solidFill>
              <a:latin typeface="Kozuka Gothic Pro B" panose="020B0400000000000000" pitchFamily="34" charset="-128"/>
              <a:ea typeface="Kozuka Gothic Pro B" panose="020B0400000000000000" pitchFamily="34" charset="-128"/>
            </a:endParaRPr>
          </a:p>
          <a:p>
            <a:pPr algn="ctr"/>
            <a:r>
              <a:rPr kumimoji="1" lang="ja-JP" altLang="en-US" sz="1100" b="1">
                <a:solidFill>
                  <a:srgbClr val="EB6060"/>
                </a:solidFill>
                <a:latin typeface="Kozuka Gothic Pro B" panose="020B0400000000000000" pitchFamily="34" charset="-128"/>
                <a:ea typeface="Kozuka Gothic Pro B" panose="020B0400000000000000" pitchFamily="34" charset="-128"/>
              </a:rPr>
              <a:t>こちらを</a:t>
            </a:r>
            <a:endParaRPr kumimoji="1" lang="en-US" altLang="ja-JP" sz="1100" b="1" dirty="0">
              <a:solidFill>
                <a:srgbClr val="EB6060"/>
              </a:solidFill>
              <a:latin typeface="Kozuka Gothic Pro B" panose="020B0400000000000000" pitchFamily="34" charset="-128"/>
              <a:ea typeface="Kozuka Gothic Pro B" panose="020B0400000000000000" pitchFamily="34" charset="-128"/>
            </a:endParaRPr>
          </a:p>
          <a:p>
            <a:pPr algn="ctr"/>
            <a:r>
              <a:rPr kumimoji="1" lang="ja-JP" altLang="en-US" sz="1100" b="1">
                <a:solidFill>
                  <a:srgbClr val="EB6060"/>
                </a:solidFill>
                <a:latin typeface="Kozuka Gothic Pro B" panose="020B0400000000000000" pitchFamily="34" charset="-128"/>
                <a:ea typeface="Kozuka Gothic Pro B" panose="020B0400000000000000" pitchFamily="34" charset="-128"/>
              </a:rPr>
              <a:t>チェック</a:t>
            </a:r>
          </a:p>
        </p:txBody>
      </p:sp>
      <p:sp>
        <p:nvSpPr>
          <p:cNvPr id="103" name="正方形/長方形 102">
            <a:extLst>
              <a:ext uri="{FF2B5EF4-FFF2-40B4-BE49-F238E27FC236}">
                <a16:creationId xmlns:a16="http://schemas.microsoft.com/office/drawing/2014/main" id="{C9D49F5E-2F91-DFA3-06F0-52A6F50A4490}"/>
              </a:ext>
            </a:extLst>
          </p:cNvPr>
          <p:cNvSpPr/>
          <p:nvPr/>
        </p:nvSpPr>
        <p:spPr>
          <a:xfrm>
            <a:off x="362105" y="9777974"/>
            <a:ext cx="2762095" cy="302202"/>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90" name="テキスト ボックス 89">
            <a:extLst>
              <a:ext uri="{FF2B5EF4-FFF2-40B4-BE49-F238E27FC236}">
                <a16:creationId xmlns:a16="http://schemas.microsoft.com/office/drawing/2014/main" id="{F9705E31-5050-46E9-199D-C1D39577C2E1}"/>
              </a:ext>
            </a:extLst>
          </p:cNvPr>
          <p:cNvSpPr txBox="1"/>
          <p:nvPr/>
        </p:nvSpPr>
        <p:spPr>
          <a:xfrm>
            <a:off x="395836" y="9768740"/>
            <a:ext cx="2744064" cy="307777"/>
          </a:xfrm>
          <a:prstGeom prst="rect">
            <a:avLst/>
          </a:prstGeom>
          <a:noFill/>
        </p:spPr>
        <p:txBody>
          <a:bodyPr wrap="square" rtlCol="0">
            <a:spAutoFit/>
          </a:bodyPr>
          <a:lstStyle/>
          <a:p>
            <a:pPr algn="l"/>
            <a:r>
              <a:rPr kumimoji="1" lang="ja-JP" altLang="en-US" sz="1400">
                <a:solidFill>
                  <a:srgbClr val="EF9292"/>
                </a:solidFill>
              </a:rPr>
              <a:t>セミナーのお申し込みはこちら</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游ゴシック Light"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游ゴシック"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183</TotalTime>
  <Words>371</Words>
  <Application>Microsoft Macintosh PowerPoint</Application>
  <PresentationFormat>ユーザー設定</PresentationFormat>
  <Paragraphs>45</Paragraphs>
  <Slides>1</Slides>
  <Notes>1</Notes>
  <HiddenSlides>0</HiddenSlides>
  <MMClips>0</MMClips>
  <ScaleCrop>false</ScaleCrop>
  <HeadingPairs>
    <vt:vector size="6" baseType="variant">
      <vt:variant>
        <vt:lpstr>使用されているフォント</vt:lpstr>
      </vt:variant>
      <vt:variant>
        <vt:i4>8</vt:i4>
      </vt:variant>
      <vt:variant>
        <vt:lpstr>テーマ</vt:lpstr>
      </vt:variant>
      <vt:variant>
        <vt:i4>1</vt:i4>
      </vt:variant>
      <vt:variant>
        <vt:lpstr>スライド タイトル</vt:lpstr>
      </vt:variant>
      <vt:variant>
        <vt:i4>1</vt:i4>
      </vt:variant>
    </vt:vector>
  </HeadingPairs>
  <TitlesOfParts>
    <vt:vector size="10" baseType="lpstr">
      <vt:lpstr>Kozuka Gothic Pro B</vt:lpstr>
      <vt:lpstr>Kozuka Gothic Pro L</vt:lpstr>
      <vt:lpstr>Kozuka Gothic Pro M</vt:lpstr>
      <vt:lpstr>Kozuka Gothic Pro R</vt:lpstr>
      <vt:lpstr>游ゴシック</vt:lpstr>
      <vt:lpstr>Yu Mincho Demibold</vt:lpstr>
      <vt:lpstr>Calibri</vt:lpstr>
      <vt:lpstr>Times New Roman</vt:lpstr>
      <vt:lpstr>Office Theme</vt:lpstr>
      <vt:lpstr>PowerPoint プレゼンテーション</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Basic_008_水濡れ注意</dc:title>
  <cp:lastModifiedBy>春樹 富永</cp:lastModifiedBy>
  <cp:revision>38</cp:revision>
  <dcterms:created xsi:type="dcterms:W3CDTF">2024-11-29T09:39:49Z</dcterms:created>
  <dcterms:modified xsi:type="dcterms:W3CDTF">2024-12-09T06:22:56Z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2024-11-29T00:00:00Z</vt:filetime>
  </property>
  <property fmtid="{D5CDD505-2E9C-101B-9397-08002B2CF9AE}" pid="3" name="Creator">
    <vt:lpwstr>Adobe Illustrator 28.6 (Macintosh)</vt:lpwstr>
  </property>
  <property fmtid="{D5CDD505-2E9C-101B-9397-08002B2CF9AE}" pid="4" name="LastSaved">
    <vt:filetime>2024-11-29T00:00:00Z</vt:filetime>
  </property>
  <property fmtid="{D5CDD505-2E9C-101B-9397-08002B2CF9AE}" pid="5" name="Producer">
    <vt:lpwstr>Adobe PDF library 17.00</vt:lpwstr>
  </property>
</Properties>
</file>