
<file path=[Content_Types].xml><?xml version="1.0" encoding="utf-8"?>
<Types xmlns="http://schemas.openxmlformats.org/package/2006/content-types">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Lst>
  <p:sldSz cx="7772400" cy="10909300"/>
  <p:notesSz cx="7772400" cy="10909300"/>
  <p:defaultTextStyle>
    <a:defPPr>
      <a:defRPr kern="0"/>
    </a:defPPr>
  </p:defaultTextStyle>
  <p:extLst>
    <p:ext uri="{EFAFB233-063F-42B5-8137-9DF3F51BA10A}">
      <p15:sldGuideLst xmlns:p15="http://schemas.microsoft.com/office/powerpoint/2012/main">
        <p15:guide id="1" orient="horz" pos="34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C4669"/>
    <a:srgbClr val="E2F2FA"/>
    <a:srgbClr val="EA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646"/>
    <p:restoredTop sz="94694"/>
  </p:normalViewPr>
  <p:slideViewPr>
    <p:cSldViewPr>
      <p:cViewPr>
        <p:scale>
          <a:sx n="141" d="100"/>
          <a:sy n="141" d="100"/>
        </p:scale>
        <p:origin x="1248" y="-4216"/>
      </p:cViewPr>
      <p:guideLst>
        <p:guide orient="horz" pos="3436"/>
        <p:guide pos="244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83406" y="3381883"/>
            <a:ext cx="6611937" cy="229095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166812" y="6109208"/>
            <a:ext cx="5445125" cy="2727325"/>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sz="half" idx="2"/>
          </p:nvPr>
        </p:nvSpPr>
        <p:spPr>
          <a:xfrm>
            <a:off x="388937" y="2509139"/>
            <a:ext cx="3383756" cy="7200138"/>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006056" y="2509139"/>
            <a:ext cx="3383756" cy="7200138"/>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88937" y="436372"/>
            <a:ext cx="7000875" cy="174548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388937" y="2509139"/>
            <a:ext cx="7000875" cy="7200138"/>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644775" y="10145649"/>
            <a:ext cx="2489200" cy="545465"/>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88937" y="10145649"/>
            <a:ext cx="1789112" cy="545465"/>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12/9/24</a:t>
            </a:fld>
            <a:endParaRPr lang="en-US"/>
          </a:p>
        </p:txBody>
      </p:sp>
      <p:sp>
        <p:nvSpPr>
          <p:cNvPr id="6" name="Holder 6"/>
          <p:cNvSpPr>
            <a:spLocks noGrp="1"/>
          </p:cNvSpPr>
          <p:nvPr>
            <p:ph type="sldNum" sz="quarter" idx="7"/>
          </p:nvPr>
        </p:nvSpPr>
        <p:spPr>
          <a:xfrm>
            <a:off x="5600700" y="10145649"/>
            <a:ext cx="1789112" cy="545465"/>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5.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正方形/長方形 25">
            <a:extLst>
              <a:ext uri="{FF2B5EF4-FFF2-40B4-BE49-F238E27FC236}">
                <a16:creationId xmlns:a16="http://schemas.microsoft.com/office/drawing/2014/main" id="{E2188FB7-AFB2-514D-BC5E-871FBF28E5C8}"/>
              </a:ext>
            </a:extLst>
          </p:cNvPr>
          <p:cNvSpPr/>
          <p:nvPr/>
        </p:nvSpPr>
        <p:spPr>
          <a:xfrm>
            <a:off x="381000" y="4378440"/>
            <a:ext cx="7010400" cy="1065923"/>
          </a:xfrm>
          <a:prstGeom prst="rect">
            <a:avLst/>
          </a:prstGeom>
          <a:solidFill>
            <a:srgbClr val="E2F2F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2" name="図 1">
            <a:extLst>
              <a:ext uri="{FF2B5EF4-FFF2-40B4-BE49-F238E27FC236}">
                <a16:creationId xmlns:a16="http://schemas.microsoft.com/office/drawing/2014/main" id="{F6BC8772-C103-733B-8A92-0A14267FF8C2}"/>
              </a:ext>
            </a:extLst>
          </p:cNvPr>
          <p:cNvPicPr>
            <a:picLocks noChangeAspect="1"/>
          </p:cNvPicPr>
          <p:nvPr/>
        </p:nvPicPr>
        <p:blipFill>
          <a:blip r:embed="rId2"/>
          <a:stretch>
            <a:fillRect/>
          </a:stretch>
        </p:blipFill>
        <p:spPr>
          <a:xfrm>
            <a:off x="0" y="0"/>
            <a:ext cx="7772400" cy="3168650"/>
          </a:xfrm>
          <a:prstGeom prst="rect">
            <a:avLst/>
          </a:prstGeom>
        </p:spPr>
      </p:pic>
      <p:pic>
        <p:nvPicPr>
          <p:cNvPr id="3" name="図 2">
            <a:extLst>
              <a:ext uri="{FF2B5EF4-FFF2-40B4-BE49-F238E27FC236}">
                <a16:creationId xmlns:a16="http://schemas.microsoft.com/office/drawing/2014/main" id="{9756A4C5-33D9-E7E9-9C1F-CE53F65C3DF3}"/>
              </a:ext>
            </a:extLst>
          </p:cNvPr>
          <p:cNvPicPr>
            <a:picLocks noChangeAspect="1"/>
          </p:cNvPicPr>
          <p:nvPr/>
        </p:nvPicPr>
        <p:blipFill>
          <a:blip r:embed="rId3"/>
          <a:stretch>
            <a:fillRect/>
          </a:stretch>
        </p:blipFill>
        <p:spPr>
          <a:xfrm>
            <a:off x="0" y="0"/>
            <a:ext cx="7772400" cy="3168650"/>
          </a:xfrm>
          <a:prstGeom prst="rect">
            <a:avLst/>
          </a:prstGeom>
        </p:spPr>
      </p:pic>
      <p:pic>
        <p:nvPicPr>
          <p:cNvPr id="9" name="図 8">
            <a:extLst>
              <a:ext uri="{FF2B5EF4-FFF2-40B4-BE49-F238E27FC236}">
                <a16:creationId xmlns:a16="http://schemas.microsoft.com/office/drawing/2014/main" id="{70A35D08-9DDE-D455-F9E7-9DBC18B6BB77}"/>
              </a:ext>
            </a:extLst>
          </p:cNvPr>
          <p:cNvPicPr>
            <a:picLocks noChangeAspect="1"/>
          </p:cNvPicPr>
          <p:nvPr/>
        </p:nvPicPr>
        <p:blipFill>
          <a:blip r:embed="rId4"/>
          <a:stretch>
            <a:fillRect/>
          </a:stretch>
        </p:blipFill>
        <p:spPr>
          <a:xfrm>
            <a:off x="0" y="363448"/>
            <a:ext cx="7772400" cy="457200"/>
          </a:xfrm>
          <a:prstGeom prst="rect">
            <a:avLst/>
          </a:prstGeom>
        </p:spPr>
      </p:pic>
      <p:sp>
        <p:nvSpPr>
          <p:cNvPr id="5" name="テキスト ボックス 4">
            <a:extLst>
              <a:ext uri="{FF2B5EF4-FFF2-40B4-BE49-F238E27FC236}">
                <a16:creationId xmlns:a16="http://schemas.microsoft.com/office/drawing/2014/main" id="{1FE197B2-A29F-98CF-6499-4AFD90A0B9EC}"/>
              </a:ext>
            </a:extLst>
          </p:cNvPr>
          <p:cNvSpPr txBox="1"/>
          <p:nvPr/>
        </p:nvSpPr>
        <p:spPr>
          <a:xfrm>
            <a:off x="1065376" y="416094"/>
            <a:ext cx="5638800" cy="400110"/>
          </a:xfrm>
          <a:prstGeom prst="rect">
            <a:avLst/>
          </a:prstGeom>
          <a:noFill/>
        </p:spPr>
        <p:txBody>
          <a:bodyPr wrap="square" rtlCol="0">
            <a:spAutoFit/>
          </a:bodyPr>
          <a:lstStyle/>
          <a:p>
            <a:pPr algn="ctr"/>
            <a:r>
              <a:rPr lang="ja-JP" altLang="en-US" sz="2000" b="1">
                <a:solidFill>
                  <a:schemeClr val="bg1"/>
                </a:solidFill>
                <a:latin typeface="Yu Mincho Demibold" panose="02020400000000000000" pitchFamily="18" charset="-128"/>
                <a:ea typeface="Yu Mincho Demibold" panose="02020400000000000000" pitchFamily="18" charset="-128"/>
              </a:rPr>
              <a:t>未来を見据える医療制度の改革と課題</a:t>
            </a:r>
            <a:endParaRPr kumimoji="1" lang="ja-JP" altLang="en-US" sz="2000" b="1">
              <a:solidFill>
                <a:schemeClr val="bg1"/>
              </a:solidFill>
              <a:latin typeface="Yu Mincho Demibold" panose="02020400000000000000" pitchFamily="18" charset="-128"/>
              <a:ea typeface="Yu Mincho Demibold" panose="02020400000000000000" pitchFamily="18" charset="-128"/>
            </a:endParaRPr>
          </a:p>
        </p:txBody>
      </p:sp>
      <p:sp>
        <p:nvSpPr>
          <p:cNvPr id="12" name="テキスト ボックス 11">
            <a:extLst>
              <a:ext uri="{FF2B5EF4-FFF2-40B4-BE49-F238E27FC236}">
                <a16:creationId xmlns:a16="http://schemas.microsoft.com/office/drawing/2014/main" id="{D5AC2B03-A0AB-5CF8-0FE2-BDC69300AE1F}"/>
              </a:ext>
            </a:extLst>
          </p:cNvPr>
          <p:cNvSpPr txBox="1"/>
          <p:nvPr/>
        </p:nvSpPr>
        <p:spPr>
          <a:xfrm>
            <a:off x="228600" y="1495757"/>
            <a:ext cx="7543800" cy="1569660"/>
          </a:xfrm>
          <a:prstGeom prst="rect">
            <a:avLst/>
          </a:prstGeom>
          <a:noFill/>
        </p:spPr>
        <p:txBody>
          <a:bodyPr wrap="square" rtlCol="0">
            <a:spAutoFit/>
          </a:bodyPr>
          <a:lstStyle/>
          <a:p>
            <a:pPr algn="ctr"/>
            <a:r>
              <a:rPr lang="ja-JP" altLang="en-US" sz="4800" b="1">
                <a:solidFill>
                  <a:srgbClr val="FFFF00"/>
                </a:solidFill>
                <a:latin typeface="Yu Mincho Demibold" panose="02020400000000000000" pitchFamily="18" charset="-128"/>
                <a:ea typeface="Yu Mincho Demibold" panose="02020400000000000000" pitchFamily="18" charset="-128"/>
              </a:rPr>
              <a:t>これからの医療を考える</a:t>
            </a:r>
            <a:endParaRPr lang="en-US" altLang="ja-JP" sz="4800" b="1" dirty="0">
              <a:solidFill>
                <a:srgbClr val="FFFF00"/>
              </a:solidFill>
              <a:latin typeface="Yu Mincho Demibold" panose="02020400000000000000" pitchFamily="18" charset="-128"/>
              <a:ea typeface="Yu Mincho Demibold" panose="02020400000000000000" pitchFamily="18" charset="-128"/>
            </a:endParaRPr>
          </a:p>
          <a:p>
            <a:pPr algn="ctr"/>
            <a:r>
              <a:rPr lang="ja-JP" altLang="en-US" sz="4800" b="1">
                <a:solidFill>
                  <a:srgbClr val="FFFF00"/>
                </a:solidFill>
                <a:latin typeface="Yu Mincho Demibold" panose="02020400000000000000" pitchFamily="18" charset="-128"/>
                <a:ea typeface="Yu Mincho Demibold" panose="02020400000000000000" pitchFamily="18" charset="-128"/>
              </a:rPr>
              <a:t>制度の今と未来</a:t>
            </a:r>
            <a:endParaRPr kumimoji="1" lang="ja-JP" altLang="en-US" sz="4800" b="1">
              <a:solidFill>
                <a:srgbClr val="FFFF00"/>
              </a:solidFill>
              <a:latin typeface="Yu Mincho Demibold" panose="02020400000000000000" pitchFamily="18" charset="-128"/>
              <a:ea typeface="Yu Mincho Demibold" panose="02020400000000000000" pitchFamily="18" charset="-128"/>
            </a:endParaRPr>
          </a:p>
        </p:txBody>
      </p:sp>
      <p:sp>
        <p:nvSpPr>
          <p:cNvPr id="14" name="正方形/長方形 13">
            <a:extLst>
              <a:ext uri="{FF2B5EF4-FFF2-40B4-BE49-F238E27FC236}">
                <a16:creationId xmlns:a16="http://schemas.microsoft.com/office/drawing/2014/main" id="{A7AFE4AC-DFC7-F498-6456-1F348E7303C6}"/>
              </a:ext>
            </a:extLst>
          </p:cNvPr>
          <p:cNvSpPr/>
          <p:nvPr/>
        </p:nvSpPr>
        <p:spPr>
          <a:xfrm>
            <a:off x="381000" y="3379776"/>
            <a:ext cx="914400" cy="304800"/>
          </a:xfrm>
          <a:prstGeom prst="rect">
            <a:avLst/>
          </a:prstGeom>
          <a:solidFill>
            <a:srgbClr val="2C4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400"/>
              <a:t>日時</a:t>
            </a:r>
          </a:p>
        </p:txBody>
      </p:sp>
      <p:sp>
        <p:nvSpPr>
          <p:cNvPr id="15" name="テキスト ボックス 14">
            <a:extLst>
              <a:ext uri="{FF2B5EF4-FFF2-40B4-BE49-F238E27FC236}">
                <a16:creationId xmlns:a16="http://schemas.microsoft.com/office/drawing/2014/main" id="{75432DD7-C01E-ECC1-000D-F6E24036E379}"/>
              </a:ext>
            </a:extLst>
          </p:cNvPr>
          <p:cNvSpPr txBox="1"/>
          <p:nvPr/>
        </p:nvSpPr>
        <p:spPr>
          <a:xfrm>
            <a:off x="228600" y="970815"/>
            <a:ext cx="7543800" cy="461665"/>
          </a:xfrm>
          <a:prstGeom prst="rect">
            <a:avLst/>
          </a:prstGeom>
          <a:noFill/>
        </p:spPr>
        <p:txBody>
          <a:bodyPr wrap="square" rtlCol="0">
            <a:spAutoFit/>
          </a:bodyPr>
          <a:lstStyle/>
          <a:p>
            <a:pPr algn="ctr"/>
            <a:r>
              <a:rPr lang="en-US" altLang="ja-JP" sz="2400" dirty="0">
                <a:solidFill>
                  <a:schemeClr val="bg1"/>
                </a:solidFill>
              </a:rPr>
              <a:t>〜</a:t>
            </a:r>
            <a:r>
              <a:rPr lang="ja-JP" altLang="en-US" sz="2400">
                <a:solidFill>
                  <a:schemeClr val="bg1"/>
                </a:solidFill>
              </a:rPr>
              <a:t>私たちにできること、知っておきたいこと</a:t>
            </a:r>
            <a:r>
              <a:rPr lang="en-US" altLang="ja-JP" sz="2400" dirty="0">
                <a:solidFill>
                  <a:schemeClr val="bg1"/>
                </a:solidFill>
              </a:rPr>
              <a:t>〜</a:t>
            </a:r>
          </a:p>
        </p:txBody>
      </p:sp>
      <p:sp>
        <p:nvSpPr>
          <p:cNvPr id="16" name="正方形/長方形 15">
            <a:extLst>
              <a:ext uri="{FF2B5EF4-FFF2-40B4-BE49-F238E27FC236}">
                <a16:creationId xmlns:a16="http://schemas.microsoft.com/office/drawing/2014/main" id="{1F3FAC87-623D-8B27-4C3C-6F9644A14437}"/>
              </a:ext>
            </a:extLst>
          </p:cNvPr>
          <p:cNvSpPr/>
          <p:nvPr/>
        </p:nvSpPr>
        <p:spPr>
          <a:xfrm>
            <a:off x="381000" y="3859874"/>
            <a:ext cx="914400" cy="304800"/>
          </a:xfrm>
          <a:prstGeom prst="rect">
            <a:avLst/>
          </a:prstGeom>
          <a:solidFill>
            <a:srgbClr val="2C4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400"/>
              <a:t>会場</a:t>
            </a:r>
            <a:endParaRPr kumimoji="1" lang="ja-JP" altLang="en-US" sz="1400"/>
          </a:p>
        </p:txBody>
      </p:sp>
      <p:sp>
        <p:nvSpPr>
          <p:cNvPr id="17" name="正方形/長方形 16">
            <a:extLst>
              <a:ext uri="{FF2B5EF4-FFF2-40B4-BE49-F238E27FC236}">
                <a16:creationId xmlns:a16="http://schemas.microsoft.com/office/drawing/2014/main" id="{A949D345-B68E-0F24-ABED-2C265BC5D7D3}"/>
              </a:ext>
            </a:extLst>
          </p:cNvPr>
          <p:cNvSpPr/>
          <p:nvPr/>
        </p:nvSpPr>
        <p:spPr>
          <a:xfrm>
            <a:off x="4205761" y="3381289"/>
            <a:ext cx="914400" cy="304800"/>
          </a:xfrm>
          <a:prstGeom prst="rect">
            <a:avLst/>
          </a:prstGeom>
          <a:solidFill>
            <a:srgbClr val="2C4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400"/>
              <a:t>主催</a:t>
            </a:r>
            <a:endParaRPr kumimoji="1" lang="ja-JP" altLang="en-US" sz="1400"/>
          </a:p>
        </p:txBody>
      </p:sp>
      <p:sp>
        <p:nvSpPr>
          <p:cNvPr id="18" name="テキスト ボックス 17">
            <a:extLst>
              <a:ext uri="{FF2B5EF4-FFF2-40B4-BE49-F238E27FC236}">
                <a16:creationId xmlns:a16="http://schemas.microsoft.com/office/drawing/2014/main" id="{33BB7D94-241D-9BC5-3C10-09701C385211}"/>
              </a:ext>
            </a:extLst>
          </p:cNvPr>
          <p:cNvSpPr txBox="1"/>
          <p:nvPr/>
        </p:nvSpPr>
        <p:spPr>
          <a:xfrm>
            <a:off x="1295400" y="3320876"/>
            <a:ext cx="2057400" cy="461665"/>
          </a:xfrm>
          <a:prstGeom prst="rect">
            <a:avLst/>
          </a:prstGeom>
          <a:noFill/>
        </p:spPr>
        <p:txBody>
          <a:bodyPr wrap="square" rtlCol="0">
            <a:spAutoFit/>
          </a:bodyPr>
          <a:lstStyle/>
          <a:p>
            <a:r>
              <a:rPr lang="en-US" altLang="ja-JP" sz="2400" b="1" dirty="0">
                <a:latin typeface="Yu Mincho Demibold" panose="02020400000000000000" pitchFamily="18" charset="-128"/>
                <a:ea typeface="Yu Mincho Demibold" panose="02020400000000000000" pitchFamily="18" charset="-128"/>
              </a:rPr>
              <a:t>2025</a:t>
            </a:r>
            <a:r>
              <a:rPr lang="ja-JP" altLang="en-US" sz="2400" b="1">
                <a:latin typeface="Yu Mincho Demibold" panose="02020400000000000000" pitchFamily="18" charset="-128"/>
                <a:ea typeface="Yu Mincho Demibold" panose="02020400000000000000" pitchFamily="18" charset="-128"/>
              </a:rPr>
              <a:t>年</a:t>
            </a:r>
            <a:r>
              <a:rPr lang="en-US" altLang="ja-JP" sz="2400" b="1" dirty="0">
                <a:latin typeface="Yu Mincho Demibold" panose="02020400000000000000" pitchFamily="18" charset="-128"/>
                <a:ea typeface="Yu Mincho Demibold" panose="02020400000000000000" pitchFamily="18" charset="-128"/>
              </a:rPr>
              <a:t>3</a:t>
            </a:r>
            <a:r>
              <a:rPr lang="ja-JP" altLang="en-US" sz="2400" b="1">
                <a:latin typeface="Yu Mincho Demibold" panose="02020400000000000000" pitchFamily="18" charset="-128"/>
                <a:ea typeface="Yu Mincho Demibold" panose="02020400000000000000" pitchFamily="18" charset="-128"/>
              </a:rPr>
              <a:t>月</a:t>
            </a:r>
            <a:r>
              <a:rPr lang="en-US" altLang="ja-JP" sz="2400" b="1" dirty="0">
                <a:latin typeface="Yu Mincho Demibold" panose="02020400000000000000" pitchFamily="18" charset="-128"/>
                <a:ea typeface="Yu Mincho Demibold" panose="02020400000000000000" pitchFamily="18" charset="-128"/>
              </a:rPr>
              <a:t>1</a:t>
            </a:r>
            <a:r>
              <a:rPr lang="ja-JP" altLang="en-US" sz="2400" b="1">
                <a:latin typeface="Yu Mincho Demibold" panose="02020400000000000000" pitchFamily="18" charset="-128"/>
                <a:ea typeface="Yu Mincho Demibold" panose="02020400000000000000" pitchFamily="18" charset="-128"/>
              </a:rPr>
              <a:t>日</a:t>
            </a:r>
            <a:endParaRPr kumimoji="1" lang="ja-JP" altLang="en-US" sz="2400" b="1">
              <a:latin typeface="Yu Mincho Demibold" panose="02020400000000000000" pitchFamily="18" charset="-128"/>
              <a:ea typeface="Yu Mincho Demibold" panose="02020400000000000000" pitchFamily="18" charset="-128"/>
            </a:endParaRPr>
          </a:p>
        </p:txBody>
      </p:sp>
      <p:sp>
        <p:nvSpPr>
          <p:cNvPr id="19" name="テキスト ボックス 18">
            <a:extLst>
              <a:ext uri="{FF2B5EF4-FFF2-40B4-BE49-F238E27FC236}">
                <a16:creationId xmlns:a16="http://schemas.microsoft.com/office/drawing/2014/main" id="{658BD374-C55C-E546-CE99-7C500BC860CA}"/>
              </a:ext>
            </a:extLst>
          </p:cNvPr>
          <p:cNvSpPr txBox="1"/>
          <p:nvPr/>
        </p:nvSpPr>
        <p:spPr>
          <a:xfrm>
            <a:off x="5120160" y="3367042"/>
            <a:ext cx="2652239" cy="369332"/>
          </a:xfrm>
          <a:prstGeom prst="rect">
            <a:avLst/>
          </a:prstGeom>
          <a:noFill/>
        </p:spPr>
        <p:txBody>
          <a:bodyPr wrap="square" rtlCol="0">
            <a:spAutoFit/>
          </a:bodyPr>
          <a:lstStyle/>
          <a:p>
            <a:r>
              <a:rPr lang="ja-JP" altLang="en-US" b="1">
                <a:latin typeface="Yu Mincho Demibold" panose="02020400000000000000" pitchFamily="18" charset="-128"/>
                <a:ea typeface="Yu Mincho Demibold" panose="02020400000000000000" pitchFamily="18" charset="-128"/>
              </a:rPr>
              <a:t>〇〇市健康推進課</a:t>
            </a:r>
            <a:endParaRPr kumimoji="1" lang="ja-JP" altLang="en-US" b="1">
              <a:latin typeface="Yu Mincho Demibold" panose="02020400000000000000" pitchFamily="18" charset="-128"/>
              <a:ea typeface="Yu Mincho Demibold" panose="02020400000000000000" pitchFamily="18" charset="-128"/>
            </a:endParaRPr>
          </a:p>
        </p:txBody>
      </p:sp>
      <p:sp>
        <p:nvSpPr>
          <p:cNvPr id="20" name="テキスト ボックス 19">
            <a:extLst>
              <a:ext uri="{FF2B5EF4-FFF2-40B4-BE49-F238E27FC236}">
                <a16:creationId xmlns:a16="http://schemas.microsoft.com/office/drawing/2014/main" id="{E59D8E8C-BA60-3F1F-47E6-813C3BE70DB8}"/>
              </a:ext>
            </a:extLst>
          </p:cNvPr>
          <p:cNvSpPr txBox="1"/>
          <p:nvPr/>
        </p:nvSpPr>
        <p:spPr>
          <a:xfrm>
            <a:off x="3062761" y="3391833"/>
            <a:ext cx="838200" cy="338554"/>
          </a:xfrm>
          <a:prstGeom prst="rect">
            <a:avLst/>
          </a:prstGeom>
          <a:noFill/>
        </p:spPr>
        <p:txBody>
          <a:bodyPr wrap="square" rtlCol="0">
            <a:spAutoFit/>
          </a:bodyPr>
          <a:lstStyle/>
          <a:p>
            <a:pPr algn="l"/>
            <a:r>
              <a:rPr lang="ja-JP" altLang="en-US" sz="1600" b="1">
                <a:latin typeface="Yu Mincho Demibold" panose="02020400000000000000" pitchFamily="18" charset="-128"/>
                <a:ea typeface="Yu Mincho Demibold" panose="02020400000000000000" pitchFamily="18" charset="-128"/>
              </a:rPr>
              <a:t>（土）</a:t>
            </a:r>
            <a:endParaRPr kumimoji="1" lang="ja-JP" altLang="en-US" sz="1600" b="1">
              <a:latin typeface="Yu Mincho Demibold" panose="02020400000000000000" pitchFamily="18" charset="-128"/>
              <a:ea typeface="Yu Mincho Demibold" panose="02020400000000000000" pitchFamily="18" charset="-128"/>
            </a:endParaRPr>
          </a:p>
        </p:txBody>
      </p:sp>
      <p:sp>
        <p:nvSpPr>
          <p:cNvPr id="21" name="テキスト ボックス 20">
            <a:extLst>
              <a:ext uri="{FF2B5EF4-FFF2-40B4-BE49-F238E27FC236}">
                <a16:creationId xmlns:a16="http://schemas.microsoft.com/office/drawing/2014/main" id="{E202E718-3A93-790C-1E13-FA5B0526CC2F}"/>
              </a:ext>
            </a:extLst>
          </p:cNvPr>
          <p:cNvSpPr txBox="1"/>
          <p:nvPr/>
        </p:nvSpPr>
        <p:spPr>
          <a:xfrm>
            <a:off x="1295400" y="3843014"/>
            <a:ext cx="2438400" cy="400110"/>
          </a:xfrm>
          <a:prstGeom prst="rect">
            <a:avLst/>
          </a:prstGeom>
          <a:noFill/>
        </p:spPr>
        <p:txBody>
          <a:bodyPr wrap="square" rtlCol="0">
            <a:spAutoFit/>
          </a:bodyPr>
          <a:lstStyle/>
          <a:p>
            <a:r>
              <a:rPr lang="ja-JP" altLang="en-US" sz="2000" b="1">
                <a:latin typeface="Yu Mincho Demibold" panose="02020400000000000000" pitchFamily="18" charset="-128"/>
                <a:ea typeface="Yu Mincho Demibold" panose="02020400000000000000" pitchFamily="18" charset="-128"/>
              </a:rPr>
              <a:t>〇〇市民ホール</a:t>
            </a:r>
            <a:endParaRPr kumimoji="1" lang="ja-JP" altLang="en-US" sz="2000" b="1">
              <a:latin typeface="Yu Mincho Demibold" panose="02020400000000000000" pitchFamily="18" charset="-128"/>
              <a:ea typeface="Yu Mincho Demibold" panose="02020400000000000000" pitchFamily="18" charset="-128"/>
            </a:endParaRPr>
          </a:p>
        </p:txBody>
      </p:sp>
      <p:sp>
        <p:nvSpPr>
          <p:cNvPr id="22" name="テキスト ボックス 21">
            <a:extLst>
              <a:ext uri="{FF2B5EF4-FFF2-40B4-BE49-F238E27FC236}">
                <a16:creationId xmlns:a16="http://schemas.microsoft.com/office/drawing/2014/main" id="{EC485AD2-1CB5-521C-4702-2B719768FE12}"/>
              </a:ext>
            </a:extLst>
          </p:cNvPr>
          <p:cNvSpPr txBox="1"/>
          <p:nvPr/>
        </p:nvSpPr>
        <p:spPr>
          <a:xfrm>
            <a:off x="3352800" y="3873792"/>
            <a:ext cx="3200400" cy="338554"/>
          </a:xfrm>
          <a:prstGeom prst="rect">
            <a:avLst/>
          </a:prstGeom>
          <a:noFill/>
        </p:spPr>
        <p:txBody>
          <a:bodyPr wrap="square" rtlCol="0">
            <a:spAutoFit/>
          </a:bodyPr>
          <a:lstStyle/>
          <a:p>
            <a:pPr algn="l"/>
            <a:r>
              <a:rPr lang="ja-JP" altLang="en-US" sz="1600" b="1">
                <a:latin typeface="Yu Mincho Demibold" panose="02020400000000000000" pitchFamily="18" charset="-128"/>
                <a:ea typeface="Yu Mincho Demibold" panose="02020400000000000000" pitchFamily="18" charset="-128"/>
              </a:rPr>
              <a:t>〒</a:t>
            </a:r>
            <a:r>
              <a:rPr lang="en-US" altLang="ja-JP" sz="1600" b="1" dirty="0">
                <a:latin typeface="Yu Mincho Demibold" panose="02020400000000000000" pitchFamily="18" charset="-128"/>
                <a:ea typeface="Yu Mincho Demibold" panose="02020400000000000000" pitchFamily="18" charset="-128"/>
              </a:rPr>
              <a:t>123-4567 </a:t>
            </a:r>
            <a:r>
              <a:rPr lang="ja-JP" altLang="en-US" sz="1600" b="1">
                <a:latin typeface="Yu Mincho Demibold" panose="02020400000000000000" pitchFamily="18" charset="-128"/>
                <a:ea typeface="Yu Mincho Demibold" panose="02020400000000000000" pitchFamily="18" charset="-128"/>
              </a:rPr>
              <a:t>〇〇市〇〇町</a:t>
            </a:r>
            <a:r>
              <a:rPr lang="en-US" altLang="ja-JP" sz="1600" b="1" dirty="0">
                <a:latin typeface="Yu Mincho Demibold" panose="02020400000000000000" pitchFamily="18" charset="-128"/>
                <a:ea typeface="Yu Mincho Demibold" panose="02020400000000000000" pitchFamily="18" charset="-128"/>
              </a:rPr>
              <a:t>1-2-3</a:t>
            </a:r>
            <a:endParaRPr kumimoji="1" lang="ja-JP" altLang="en-US" sz="1600" b="1">
              <a:latin typeface="Yu Mincho Demibold" panose="02020400000000000000" pitchFamily="18" charset="-128"/>
              <a:ea typeface="Yu Mincho Demibold" panose="02020400000000000000" pitchFamily="18" charset="-128"/>
            </a:endParaRPr>
          </a:p>
        </p:txBody>
      </p:sp>
      <p:sp>
        <p:nvSpPr>
          <p:cNvPr id="23" name="テキスト ボックス 22">
            <a:extLst>
              <a:ext uri="{FF2B5EF4-FFF2-40B4-BE49-F238E27FC236}">
                <a16:creationId xmlns:a16="http://schemas.microsoft.com/office/drawing/2014/main" id="{D20EFD85-9B7D-EBD8-9A80-E8F5BA413EDF}"/>
              </a:ext>
            </a:extLst>
          </p:cNvPr>
          <p:cNvSpPr txBox="1"/>
          <p:nvPr/>
        </p:nvSpPr>
        <p:spPr>
          <a:xfrm>
            <a:off x="614082" y="5592405"/>
            <a:ext cx="7162800" cy="369332"/>
          </a:xfrm>
          <a:prstGeom prst="rect">
            <a:avLst/>
          </a:prstGeom>
          <a:noFill/>
        </p:spPr>
        <p:txBody>
          <a:bodyPr wrap="square" rtlCol="0">
            <a:spAutoFit/>
          </a:bodyPr>
          <a:lstStyle/>
          <a:p>
            <a:pPr algn="l"/>
            <a:r>
              <a:rPr lang="ja-JP" altLang="en-US" b="1">
                <a:solidFill>
                  <a:srgbClr val="2C4669"/>
                </a:solidFill>
                <a:latin typeface="Yu Mincho Demibold" panose="02020400000000000000" pitchFamily="18" charset="-128"/>
                <a:ea typeface="Yu Mincho Demibold" panose="02020400000000000000" pitchFamily="18" charset="-128"/>
              </a:rPr>
              <a:t>登壇者紹介</a:t>
            </a:r>
            <a:endParaRPr kumimoji="1" lang="ja-JP" altLang="en-US" b="1">
              <a:solidFill>
                <a:srgbClr val="2C4669"/>
              </a:solidFill>
              <a:latin typeface="Yu Mincho Demibold" panose="02020400000000000000" pitchFamily="18" charset="-128"/>
              <a:ea typeface="Yu Mincho Demibold" panose="02020400000000000000" pitchFamily="18" charset="-128"/>
            </a:endParaRPr>
          </a:p>
        </p:txBody>
      </p:sp>
      <p:sp>
        <p:nvSpPr>
          <p:cNvPr id="24" name="正方形/長方形 23">
            <a:extLst>
              <a:ext uri="{FF2B5EF4-FFF2-40B4-BE49-F238E27FC236}">
                <a16:creationId xmlns:a16="http://schemas.microsoft.com/office/drawing/2014/main" id="{BC88BC5F-99B8-A8C8-2007-70513C9D7837}"/>
              </a:ext>
            </a:extLst>
          </p:cNvPr>
          <p:cNvSpPr/>
          <p:nvPr/>
        </p:nvSpPr>
        <p:spPr>
          <a:xfrm>
            <a:off x="381000" y="5641033"/>
            <a:ext cx="206451" cy="206451"/>
          </a:xfrm>
          <a:prstGeom prst="rect">
            <a:avLst/>
          </a:prstGeom>
          <a:solidFill>
            <a:srgbClr val="2C4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テキスト ボックス 24">
            <a:extLst>
              <a:ext uri="{FF2B5EF4-FFF2-40B4-BE49-F238E27FC236}">
                <a16:creationId xmlns:a16="http://schemas.microsoft.com/office/drawing/2014/main" id="{387827A3-9395-3277-1DE9-D23597A33DDD}"/>
              </a:ext>
            </a:extLst>
          </p:cNvPr>
          <p:cNvSpPr txBox="1"/>
          <p:nvPr/>
        </p:nvSpPr>
        <p:spPr>
          <a:xfrm>
            <a:off x="484225" y="4440910"/>
            <a:ext cx="6754775" cy="948273"/>
          </a:xfrm>
          <a:prstGeom prst="rect">
            <a:avLst/>
          </a:prstGeom>
          <a:noFill/>
        </p:spPr>
        <p:txBody>
          <a:bodyPr wrap="square" rtlCol="0">
            <a:spAutoFit/>
          </a:bodyPr>
          <a:lstStyle/>
          <a:p>
            <a:pPr algn="just">
              <a:lnSpc>
                <a:spcPts val="1720"/>
              </a:lnSpc>
            </a:pPr>
            <a:r>
              <a:rPr lang="ja-JP" altLang="en-US" sz="1050">
                <a:latin typeface="Yu Mincho" panose="02020400000000000000" pitchFamily="18" charset="-128"/>
                <a:ea typeface="Yu Mincho" panose="02020400000000000000" pitchFamily="18" charset="-128"/>
              </a:rPr>
              <a:t>日本の医療制度は、少子高齢化や医療費の増加など多くの課題に直面しています。このセミナーでは、病院関係者と政策に精通した専門家をお招きし、医療制度の現状と課題、そしてこれからの改革案について考えます。現場のリアルな声や、私たちが個人として理解しておきたいポイントをわかりやすく解説します。未来の医療について一緒に考える機会として、ぜひご参加ください！</a:t>
            </a:r>
            <a:endParaRPr kumimoji="1" lang="ja-JP" altLang="en-US" sz="1050">
              <a:latin typeface="Yu Mincho" panose="02020400000000000000" pitchFamily="18" charset="-128"/>
              <a:ea typeface="Yu Mincho" panose="02020400000000000000" pitchFamily="18" charset="-128"/>
            </a:endParaRPr>
          </a:p>
        </p:txBody>
      </p:sp>
      <p:sp>
        <p:nvSpPr>
          <p:cNvPr id="27" name="正方形/長方形 26">
            <a:extLst>
              <a:ext uri="{FF2B5EF4-FFF2-40B4-BE49-F238E27FC236}">
                <a16:creationId xmlns:a16="http://schemas.microsoft.com/office/drawing/2014/main" id="{5CA8D744-819E-03AB-9ACF-520A290A0D6A}"/>
              </a:ext>
            </a:extLst>
          </p:cNvPr>
          <p:cNvSpPr/>
          <p:nvPr/>
        </p:nvSpPr>
        <p:spPr>
          <a:xfrm>
            <a:off x="381000" y="6044154"/>
            <a:ext cx="914400" cy="990600"/>
          </a:xfrm>
          <a:prstGeom prst="rect">
            <a:avLst/>
          </a:prstGeom>
          <a:solidFill>
            <a:srgbClr val="2C4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700"/>
              <a:t>写真が入ります</a:t>
            </a:r>
          </a:p>
        </p:txBody>
      </p:sp>
      <p:sp>
        <p:nvSpPr>
          <p:cNvPr id="28" name="テキスト ボックス 27">
            <a:extLst>
              <a:ext uri="{FF2B5EF4-FFF2-40B4-BE49-F238E27FC236}">
                <a16:creationId xmlns:a16="http://schemas.microsoft.com/office/drawing/2014/main" id="{9A477992-492A-F528-3B6A-80A948FBCF8E}"/>
              </a:ext>
            </a:extLst>
          </p:cNvPr>
          <p:cNvSpPr txBox="1"/>
          <p:nvPr/>
        </p:nvSpPr>
        <p:spPr>
          <a:xfrm>
            <a:off x="1341120" y="6144183"/>
            <a:ext cx="1859280" cy="336182"/>
          </a:xfrm>
          <a:prstGeom prst="rect">
            <a:avLst/>
          </a:prstGeom>
          <a:noFill/>
        </p:spPr>
        <p:txBody>
          <a:bodyPr wrap="square" rtlCol="0">
            <a:spAutoFit/>
          </a:bodyPr>
          <a:lstStyle/>
          <a:p>
            <a:pPr algn="l">
              <a:lnSpc>
                <a:spcPts val="2080"/>
              </a:lnSpc>
            </a:pPr>
            <a:r>
              <a:rPr lang="ja-JP" altLang="en-US" sz="1200">
                <a:latin typeface="Yu Mincho" panose="02020400000000000000" pitchFamily="18" charset="-128"/>
                <a:ea typeface="Yu Mincho" panose="02020400000000000000" pitchFamily="18" charset="-128"/>
              </a:rPr>
              <a:t>倉橋総合病院　院長</a:t>
            </a:r>
            <a:endParaRPr kumimoji="1" lang="ja-JP" altLang="en-US" sz="1200">
              <a:solidFill>
                <a:srgbClr val="2C4669"/>
              </a:solidFill>
              <a:latin typeface="Yu Mincho" panose="02020400000000000000" pitchFamily="18" charset="-128"/>
              <a:ea typeface="Yu Mincho" panose="02020400000000000000" pitchFamily="18" charset="-128"/>
            </a:endParaRPr>
          </a:p>
        </p:txBody>
      </p:sp>
      <p:sp>
        <p:nvSpPr>
          <p:cNvPr id="30" name="テキスト ボックス 29">
            <a:extLst>
              <a:ext uri="{FF2B5EF4-FFF2-40B4-BE49-F238E27FC236}">
                <a16:creationId xmlns:a16="http://schemas.microsoft.com/office/drawing/2014/main" id="{CE351BA2-63ED-176D-EC99-A6ACBD63D966}"/>
              </a:ext>
            </a:extLst>
          </p:cNvPr>
          <p:cNvSpPr txBox="1"/>
          <p:nvPr/>
        </p:nvSpPr>
        <p:spPr>
          <a:xfrm>
            <a:off x="3352800" y="6042596"/>
            <a:ext cx="4100038" cy="946541"/>
          </a:xfrm>
          <a:prstGeom prst="rect">
            <a:avLst/>
          </a:prstGeom>
          <a:noFill/>
        </p:spPr>
        <p:txBody>
          <a:bodyPr wrap="square" rtlCol="0">
            <a:spAutoFit/>
          </a:bodyPr>
          <a:lstStyle/>
          <a:p>
            <a:pPr algn="just">
              <a:lnSpc>
                <a:spcPts val="1720"/>
              </a:lnSpc>
            </a:pPr>
            <a:r>
              <a:rPr lang="ja-JP" altLang="en-US" sz="1050">
                <a:latin typeface="Yu Mincho" panose="02020400000000000000" pitchFamily="18" charset="-128"/>
                <a:ea typeface="Yu Mincho" panose="02020400000000000000" pitchFamily="18" charset="-128"/>
              </a:rPr>
              <a:t>地域医療をリードする病院の院長として、最前線で患者と向き合い続ける。医療費削減や効果的な医療提供の取り組みを推進し、多くの実績を持つ。今回のセミナーでは、現場での課題や患者目線での医療制度の在り方を具体的に語る。</a:t>
            </a:r>
            <a:endParaRPr kumimoji="1" lang="ja-JP" altLang="en-US" sz="1050">
              <a:latin typeface="Yu Mincho" panose="02020400000000000000" pitchFamily="18" charset="-128"/>
              <a:ea typeface="Yu Mincho" panose="02020400000000000000" pitchFamily="18" charset="-128"/>
            </a:endParaRPr>
          </a:p>
        </p:txBody>
      </p:sp>
      <p:sp>
        <p:nvSpPr>
          <p:cNvPr id="35" name="正方形/長方形 34">
            <a:extLst>
              <a:ext uri="{FF2B5EF4-FFF2-40B4-BE49-F238E27FC236}">
                <a16:creationId xmlns:a16="http://schemas.microsoft.com/office/drawing/2014/main" id="{4D9103F9-C8FB-EB0A-48DE-7098B873B9AF}"/>
              </a:ext>
            </a:extLst>
          </p:cNvPr>
          <p:cNvSpPr/>
          <p:nvPr/>
        </p:nvSpPr>
        <p:spPr>
          <a:xfrm flipH="1">
            <a:off x="3200400" y="6044154"/>
            <a:ext cx="45719" cy="965621"/>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6" name="テキスト ボックス 35">
            <a:extLst>
              <a:ext uri="{FF2B5EF4-FFF2-40B4-BE49-F238E27FC236}">
                <a16:creationId xmlns:a16="http://schemas.microsoft.com/office/drawing/2014/main" id="{D108BD0E-E881-A88B-4C03-82208D5AA153}"/>
              </a:ext>
            </a:extLst>
          </p:cNvPr>
          <p:cNvSpPr txBox="1"/>
          <p:nvPr/>
        </p:nvSpPr>
        <p:spPr>
          <a:xfrm>
            <a:off x="1341120" y="6530596"/>
            <a:ext cx="1859280" cy="361637"/>
          </a:xfrm>
          <a:prstGeom prst="rect">
            <a:avLst/>
          </a:prstGeom>
          <a:noFill/>
        </p:spPr>
        <p:txBody>
          <a:bodyPr wrap="square" rtlCol="0">
            <a:spAutoFit/>
          </a:bodyPr>
          <a:lstStyle/>
          <a:p>
            <a:pPr algn="l">
              <a:lnSpc>
                <a:spcPts val="2080"/>
              </a:lnSpc>
            </a:pPr>
            <a:r>
              <a:rPr lang="ja-JP" altLang="en-US">
                <a:latin typeface="Yu Mincho" panose="02020400000000000000" pitchFamily="18" charset="-128"/>
                <a:ea typeface="Yu Mincho" panose="02020400000000000000" pitchFamily="18" charset="-128"/>
              </a:rPr>
              <a:t>倉橋 完璧</a:t>
            </a:r>
            <a:r>
              <a:rPr lang="en-US" altLang="ja-JP" dirty="0">
                <a:latin typeface="Yu Mincho" panose="02020400000000000000" pitchFamily="18" charset="-128"/>
                <a:ea typeface="Yu Mincho" panose="02020400000000000000" pitchFamily="18" charset="-128"/>
              </a:rPr>
              <a:t> </a:t>
            </a:r>
            <a:r>
              <a:rPr lang="ja-JP" altLang="en-US" sz="1200">
                <a:latin typeface="Yu Mincho" panose="02020400000000000000" pitchFamily="18" charset="-128"/>
                <a:ea typeface="Yu Mincho" panose="02020400000000000000" pitchFamily="18" charset="-128"/>
              </a:rPr>
              <a:t>先生</a:t>
            </a:r>
            <a:endParaRPr kumimoji="1" lang="ja-JP" altLang="en-US" sz="1200">
              <a:solidFill>
                <a:srgbClr val="2C4669"/>
              </a:solidFill>
              <a:latin typeface="Yu Mincho" panose="02020400000000000000" pitchFamily="18" charset="-128"/>
              <a:ea typeface="Yu Mincho" panose="02020400000000000000" pitchFamily="18" charset="-128"/>
            </a:endParaRPr>
          </a:p>
        </p:txBody>
      </p:sp>
      <p:sp>
        <p:nvSpPr>
          <p:cNvPr id="37" name="正方形/長方形 36">
            <a:extLst>
              <a:ext uri="{FF2B5EF4-FFF2-40B4-BE49-F238E27FC236}">
                <a16:creationId xmlns:a16="http://schemas.microsoft.com/office/drawing/2014/main" id="{7A8B3314-57B0-188D-9A03-16B27CD3AF41}"/>
              </a:ext>
            </a:extLst>
          </p:cNvPr>
          <p:cNvSpPr/>
          <p:nvPr/>
        </p:nvSpPr>
        <p:spPr>
          <a:xfrm>
            <a:off x="381000" y="7156961"/>
            <a:ext cx="914400" cy="990600"/>
          </a:xfrm>
          <a:prstGeom prst="rect">
            <a:avLst/>
          </a:prstGeom>
          <a:solidFill>
            <a:srgbClr val="2C4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800"/>
              <a:t>写真が入ります</a:t>
            </a:r>
          </a:p>
        </p:txBody>
      </p:sp>
      <p:sp>
        <p:nvSpPr>
          <p:cNvPr id="38" name="テキスト ボックス 37">
            <a:extLst>
              <a:ext uri="{FF2B5EF4-FFF2-40B4-BE49-F238E27FC236}">
                <a16:creationId xmlns:a16="http://schemas.microsoft.com/office/drawing/2014/main" id="{F1B9E488-9B26-541B-DCB0-579331D51F2B}"/>
              </a:ext>
            </a:extLst>
          </p:cNvPr>
          <p:cNvSpPr txBox="1"/>
          <p:nvPr/>
        </p:nvSpPr>
        <p:spPr>
          <a:xfrm>
            <a:off x="1341120" y="7256990"/>
            <a:ext cx="1859280" cy="336182"/>
          </a:xfrm>
          <a:prstGeom prst="rect">
            <a:avLst/>
          </a:prstGeom>
          <a:noFill/>
        </p:spPr>
        <p:txBody>
          <a:bodyPr wrap="square" rtlCol="0">
            <a:spAutoFit/>
          </a:bodyPr>
          <a:lstStyle/>
          <a:p>
            <a:pPr algn="l">
              <a:lnSpc>
                <a:spcPts val="2080"/>
              </a:lnSpc>
            </a:pPr>
            <a:r>
              <a:rPr lang="ja-JP" altLang="en-US" sz="1200">
                <a:latin typeface="Yu Mincho" panose="02020400000000000000" pitchFamily="18" charset="-128"/>
                <a:ea typeface="Yu Mincho" panose="02020400000000000000" pitchFamily="18" charset="-128"/>
              </a:rPr>
              <a:t>医療政策アナリスト</a:t>
            </a:r>
            <a:endParaRPr kumimoji="1" lang="ja-JP" altLang="en-US" sz="1200">
              <a:solidFill>
                <a:srgbClr val="2C4669"/>
              </a:solidFill>
              <a:latin typeface="Yu Mincho" panose="02020400000000000000" pitchFamily="18" charset="-128"/>
              <a:ea typeface="Yu Mincho" panose="02020400000000000000" pitchFamily="18" charset="-128"/>
            </a:endParaRPr>
          </a:p>
        </p:txBody>
      </p:sp>
      <p:sp>
        <p:nvSpPr>
          <p:cNvPr id="39" name="テキスト ボックス 38">
            <a:extLst>
              <a:ext uri="{FF2B5EF4-FFF2-40B4-BE49-F238E27FC236}">
                <a16:creationId xmlns:a16="http://schemas.microsoft.com/office/drawing/2014/main" id="{91C7E8E2-0171-5390-D506-EE22360389F4}"/>
              </a:ext>
            </a:extLst>
          </p:cNvPr>
          <p:cNvSpPr txBox="1"/>
          <p:nvPr/>
        </p:nvSpPr>
        <p:spPr>
          <a:xfrm>
            <a:off x="3352800" y="7155403"/>
            <a:ext cx="4100038" cy="946541"/>
          </a:xfrm>
          <a:prstGeom prst="rect">
            <a:avLst/>
          </a:prstGeom>
          <a:noFill/>
        </p:spPr>
        <p:txBody>
          <a:bodyPr wrap="square" rtlCol="0">
            <a:spAutoFit/>
          </a:bodyPr>
          <a:lstStyle/>
          <a:p>
            <a:pPr algn="just">
              <a:lnSpc>
                <a:spcPts val="1720"/>
              </a:lnSpc>
            </a:pPr>
            <a:r>
              <a:rPr lang="ja-JP" altLang="en-US" sz="1050">
                <a:latin typeface="Yu Mincho" panose="02020400000000000000" pitchFamily="18" charset="-128"/>
                <a:ea typeface="Yu Mincho" panose="02020400000000000000" pitchFamily="18" charset="-128"/>
              </a:rPr>
              <a:t>医療経済の専門家として、行政や医療機関へのコンサルティングに従事。データ分析を基にした政策提言を行う一方で、一般市民向けの啓発活動にも力を入れる。セミナーでは、医療制度改革の方向性や海外との比較を交えた分かりやすい解説を行う予定。</a:t>
            </a:r>
            <a:endParaRPr kumimoji="1" lang="ja-JP" altLang="en-US" sz="1050">
              <a:latin typeface="Yu Mincho" panose="02020400000000000000" pitchFamily="18" charset="-128"/>
              <a:ea typeface="Yu Mincho" panose="02020400000000000000" pitchFamily="18" charset="-128"/>
            </a:endParaRPr>
          </a:p>
        </p:txBody>
      </p:sp>
      <p:sp>
        <p:nvSpPr>
          <p:cNvPr id="40" name="正方形/長方形 39">
            <a:extLst>
              <a:ext uri="{FF2B5EF4-FFF2-40B4-BE49-F238E27FC236}">
                <a16:creationId xmlns:a16="http://schemas.microsoft.com/office/drawing/2014/main" id="{E8B428B4-6007-D47C-EEE1-F01E4277114C}"/>
              </a:ext>
            </a:extLst>
          </p:cNvPr>
          <p:cNvSpPr/>
          <p:nvPr/>
        </p:nvSpPr>
        <p:spPr>
          <a:xfrm flipH="1">
            <a:off x="3200400" y="7156961"/>
            <a:ext cx="45719" cy="965621"/>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a:extLst>
              <a:ext uri="{FF2B5EF4-FFF2-40B4-BE49-F238E27FC236}">
                <a16:creationId xmlns:a16="http://schemas.microsoft.com/office/drawing/2014/main" id="{920A8CC4-DE2A-2730-86A9-51513D881367}"/>
              </a:ext>
            </a:extLst>
          </p:cNvPr>
          <p:cNvSpPr txBox="1"/>
          <p:nvPr/>
        </p:nvSpPr>
        <p:spPr>
          <a:xfrm>
            <a:off x="1341120" y="7643403"/>
            <a:ext cx="1859280" cy="361637"/>
          </a:xfrm>
          <a:prstGeom prst="rect">
            <a:avLst/>
          </a:prstGeom>
          <a:noFill/>
        </p:spPr>
        <p:txBody>
          <a:bodyPr wrap="square" rtlCol="0">
            <a:spAutoFit/>
          </a:bodyPr>
          <a:lstStyle/>
          <a:p>
            <a:pPr algn="l">
              <a:lnSpc>
                <a:spcPts val="2080"/>
              </a:lnSpc>
            </a:pPr>
            <a:r>
              <a:rPr lang="ja-JP" altLang="en-US">
                <a:latin typeface="Yu Mincho" panose="02020400000000000000" pitchFamily="18" charset="-128"/>
                <a:ea typeface="Yu Mincho" panose="02020400000000000000" pitchFamily="18" charset="-128"/>
              </a:rPr>
              <a:t>星砂 きらり</a:t>
            </a:r>
            <a:r>
              <a:rPr lang="en-US" altLang="ja-JP" dirty="0">
                <a:latin typeface="Yu Mincho" panose="02020400000000000000" pitchFamily="18" charset="-128"/>
                <a:ea typeface="Yu Mincho" panose="02020400000000000000" pitchFamily="18" charset="-128"/>
              </a:rPr>
              <a:t> </a:t>
            </a:r>
            <a:r>
              <a:rPr lang="ja-JP" altLang="en-US" sz="1200">
                <a:latin typeface="Yu Mincho" panose="02020400000000000000" pitchFamily="18" charset="-128"/>
                <a:ea typeface="Yu Mincho" panose="02020400000000000000" pitchFamily="18" charset="-128"/>
              </a:rPr>
              <a:t>先生</a:t>
            </a:r>
            <a:endParaRPr kumimoji="1" lang="ja-JP" altLang="en-US" sz="1200">
              <a:solidFill>
                <a:srgbClr val="2C4669"/>
              </a:solidFill>
              <a:latin typeface="Yu Mincho" panose="02020400000000000000" pitchFamily="18" charset="-128"/>
              <a:ea typeface="Yu Mincho" panose="02020400000000000000" pitchFamily="18" charset="-128"/>
            </a:endParaRPr>
          </a:p>
        </p:txBody>
      </p:sp>
      <p:sp>
        <p:nvSpPr>
          <p:cNvPr id="43" name="テキスト ボックス 42">
            <a:extLst>
              <a:ext uri="{FF2B5EF4-FFF2-40B4-BE49-F238E27FC236}">
                <a16:creationId xmlns:a16="http://schemas.microsoft.com/office/drawing/2014/main" id="{59B02534-CEDD-D292-EF4D-BFD2441A25FF}"/>
              </a:ext>
            </a:extLst>
          </p:cNvPr>
          <p:cNvSpPr txBox="1"/>
          <p:nvPr/>
        </p:nvSpPr>
        <p:spPr>
          <a:xfrm>
            <a:off x="266700" y="8527622"/>
            <a:ext cx="7391399" cy="338554"/>
          </a:xfrm>
          <a:prstGeom prst="rect">
            <a:avLst/>
          </a:prstGeom>
          <a:noFill/>
        </p:spPr>
        <p:txBody>
          <a:bodyPr wrap="square" rtlCol="0">
            <a:spAutoFit/>
          </a:bodyPr>
          <a:lstStyle/>
          <a:p>
            <a:pPr algn="l"/>
            <a:r>
              <a:rPr kumimoji="1" lang="ja-JP" altLang="en-US" sz="1600" b="1">
                <a:solidFill>
                  <a:schemeClr val="tx1"/>
                </a:solidFill>
                <a:latin typeface="Yu Mincho Demibold" panose="02020400000000000000" pitchFamily="18" charset="-128"/>
                <a:ea typeface="Yu Mincho Demibold" panose="02020400000000000000" pitchFamily="18" charset="-128"/>
              </a:rPr>
              <a:t>セミナー参加申込書</a:t>
            </a:r>
          </a:p>
        </p:txBody>
      </p:sp>
      <p:cxnSp>
        <p:nvCxnSpPr>
          <p:cNvPr id="45" name="直線コネクタ 44">
            <a:extLst>
              <a:ext uri="{FF2B5EF4-FFF2-40B4-BE49-F238E27FC236}">
                <a16:creationId xmlns:a16="http://schemas.microsoft.com/office/drawing/2014/main" id="{1EE96E0A-0BF5-2C9D-CCE0-FA0476A57EE7}"/>
              </a:ext>
            </a:extLst>
          </p:cNvPr>
          <p:cNvCxnSpPr/>
          <p:nvPr/>
        </p:nvCxnSpPr>
        <p:spPr>
          <a:xfrm>
            <a:off x="-24588" y="8350250"/>
            <a:ext cx="7772399" cy="0"/>
          </a:xfrm>
          <a:prstGeom prst="line">
            <a:avLst/>
          </a:prstGeom>
          <a:ln w="19050">
            <a:solidFill>
              <a:srgbClr val="2C4669"/>
            </a:solidFill>
            <a:prstDash val="sysDot"/>
          </a:ln>
        </p:spPr>
        <p:style>
          <a:lnRef idx="1">
            <a:schemeClr val="dk1"/>
          </a:lnRef>
          <a:fillRef idx="0">
            <a:schemeClr val="dk1"/>
          </a:fillRef>
          <a:effectRef idx="0">
            <a:schemeClr val="dk1"/>
          </a:effectRef>
          <a:fontRef idx="minor">
            <a:schemeClr val="tx1"/>
          </a:fontRef>
        </p:style>
      </p:cxnSp>
      <p:sp>
        <p:nvSpPr>
          <p:cNvPr id="47" name="テキスト ボックス 46">
            <a:extLst>
              <a:ext uri="{FF2B5EF4-FFF2-40B4-BE49-F238E27FC236}">
                <a16:creationId xmlns:a16="http://schemas.microsoft.com/office/drawing/2014/main" id="{13400B96-CBA4-D2AF-32E8-54672F78AB16}"/>
              </a:ext>
            </a:extLst>
          </p:cNvPr>
          <p:cNvSpPr txBox="1"/>
          <p:nvPr/>
        </p:nvSpPr>
        <p:spPr>
          <a:xfrm>
            <a:off x="266700" y="8906606"/>
            <a:ext cx="7391399" cy="246221"/>
          </a:xfrm>
          <a:prstGeom prst="rect">
            <a:avLst/>
          </a:prstGeom>
          <a:noFill/>
        </p:spPr>
        <p:txBody>
          <a:bodyPr wrap="square" rtlCol="0">
            <a:spAutoFit/>
          </a:bodyPr>
          <a:lstStyle/>
          <a:p>
            <a:pPr algn="l"/>
            <a:r>
              <a:rPr kumimoji="1" lang="ja-JP" altLang="en-US" sz="1000">
                <a:solidFill>
                  <a:schemeClr val="tx1">
                    <a:lumMod val="95000"/>
                    <a:lumOff val="5000"/>
                  </a:schemeClr>
                </a:solidFill>
                <a:latin typeface="Yu Mincho" panose="02020400000000000000" pitchFamily="18" charset="-128"/>
                <a:ea typeface="Yu Mincho" panose="02020400000000000000" pitchFamily="18" charset="-128"/>
              </a:rPr>
              <a:t>必要事項を記入の上、</a:t>
            </a:r>
            <a:r>
              <a:rPr kumimoji="1" lang="en-US" altLang="ja-JP" sz="1000" dirty="0">
                <a:solidFill>
                  <a:schemeClr val="tx1">
                    <a:lumMod val="95000"/>
                    <a:lumOff val="5000"/>
                  </a:schemeClr>
                </a:solidFill>
                <a:latin typeface="Yu Mincho" panose="02020400000000000000" pitchFamily="18" charset="-128"/>
                <a:ea typeface="Yu Mincho" panose="02020400000000000000" pitchFamily="18" charset="-128"/>
              </a:rPr>
              <a:t>FAX</a:t>
            </a:r>
            <a:r>
              <a:rPr kumimoji="1" lang="ja-JP" altLang="en-US" sz="1000">
                <a:solidFill>
                  <a:schemeClr val="tx1">
                    <a:lumMod val="95000"/>
                    <a:lumOff val="5000"/>
                  </a:schemeClr>
                </a:solidFill>
                <a:latin typeface="Yu Mincho" panose="02020400000000000000" pitchFamily="18" charset="-128"/>
                <a:ea typeface="Yu Mincho" panose="02020400000000000000" pitchFamily="18" charset="-128"/>
              </a:rPr>
              <a:t>または</a:t>
            </a:r>
            <a:r>
              <a:rPr kumimoji="1" lang="en-US" altLang="ja-JP" sz="1000" dirty="0">
                <a:solidFill>
                  <a:schemeClr val="tx1">
                    <a:lumMod val="95000"/>
                    <a:lumOff val="5000"/>
                  </a:schemeClr>
                </a:solidFill>
                <a:latin typeface="Yu Mincho" panose="02020400000000000000" pitchFamily="18" charset="-128"/>
                <a:ea typeface="Yu Mincho" panose="02020400000000000000" pitchFamily="18" charset="-128"/>
              </a:rPr>
              <a:t>e-mail</a:t>
            </a:r>
            <a:r>
              <a:rPr kumimoji="1" lang="ja-JP" altLang="en-US" sz="1000">
                <a:solidFill>
                  <a:schemeClr val="tx1">
                    <a:lumMod val="95000"/>
                    <a:lumOff val="5000"/>
                  </a:schemeClr>
                </a:solidFill>
                <a:latin typeface="Yu Mincho" panose="02020400000000000000" pitchFamily="18" charset="-128"/>
                <a:ea typeface="Yu Mincho" panose="02020400000000000000" pitchFamily="18" charset="-128"/>
              </a:rPr>
              <a:t>にてお申し込みください。</a:t>
            </a:r>
          </a:p>
        </p:txBody>
      </p:sp>
      <p:sp>
        <p:nvSpPr>
          <p:cNvPr id="48" name="正方形/長方形 47">
            <a:extLst>
              <a:ext uri="{FF2B5EF4-FFF2-40B4-BE49-F238E27FC236}">
                <a16:creationId xmlns:a16="http://schemas.microsoft.com/office/drawing/2014/main" id="{2EA300AB-8BFE-DDFD-6567-D6B5DE4FF584}"/>
              </a:ext>
            </a:extLst>
          </p:cNvPr>
          <p:cNvSpPr/>
          <p:nvPr/>
        </p:nvSpPr>
        <p:spPr>
          <a:xfrm>
            <a:off x="383875" y="9276479"/>
            <a:ext cx="7006099" cy="1421773"/>
          </a:xfrm>
          <a:prstGeom prst="rect">
            <a:avLst/>
          </a:prstGeom>
          <a:no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5" name="テキスト ボックス 54">
            <a:extLst>
              <a:ext uri="{FF2B5EF4-FFF2-40B4-BE49-F238E27FC236}">
                <a16:creationId xmlns:a16="http://schemas.microsoft.com/office/drawing/2014/main" id="{E68A181C-BD95-A4F9-0D82-1C35641CA5EB}"/>
              </a:ext>
            </a:extLst>
          </p:cNvPr>
          <p:cNvSpPr txBox="1"/>
          <p:nvPr/>
        </p:nvSpPr>
        <p:spPr>
          <a:xfrm>
            <a:off x="381001" y="9275387"/>
            <a:ext cx="3352800" cy="215444"/>
          </a:xfrm>
          <a:prstGeom prst="rect">
            <a:avLst/>
          </a:prstGeom>
          <a:noFill/>
        </p:spPr>
        <p:txBody>
          <a:bodyPr wrap="square" rtlCol="0">
            <a:spAutoFit/>
          </a:bodyPr>
          <a:lstStyle/>
          <a:p>
            <a:pPr algn="l"/>
            <a:r>
              <a:rPr kumimoji="1" lang="ja-JP" altLang="en-US" sz="800">
                <a:solidFill>
                  <a:schemeClr val="tx1">
                    <a:lumMod val="95000"/>
                    <a:lumOff val="5000"/>
                  </a:schemeClr>
                </a:solidFill>
                <a:latin typeface="Yu Mincho" panose="02020400000000000000" pitchFamily="18" charset="-128"/>
                <a:ea typeface="Yu Mincho" panose="02020400000000000000" pitchFamily="18" charset="-128"/>
              </a:rPr>
              <a:t>ふりがな</a:t>
            </a:r>
          </a:p>
        </p:txBody>
      </p:sp>
      <p:sp>
        <p:nvSpPr>
          <p:cNvPr id="56" name="テキスト ボックス 55">
            <a:extLst>
              <a:ext uri="{FF2B5EF4-FFF2-40B4-BE49-F238E27FC236}">
                <a16:creationId xmlns:a16="http://schemas.microsoft.com/office/drawing/2014/main" id="{E1FB2328-024B-B25A-C523-EA4846F839D0}"/>
              </a:ext>
            </a:extLst>
          </p:cNvPr>
          <p:cNvSpPr txBox="1"/>
          <p:nvPr/>
        </p:nvSpPr>
        <p:spPr>
          <a:xfrm>
            <a:off x="381000" y="9583459"/>
            <a:ext cx="3505199" cy="215444"/>
          </a:xfrm>
          <a:prstGeom prst="rect">
            <a:avLst/>
          </a:prstGeom>
          <a:noFill/>
        </p:spPr>
        <p:txBody>
          <a:bodyPr wrap="square" rtlCol="0">
            <a:spAutoFit/>
          </a:bodyPr>
          <a:lstStyle/>
          <a:p>
            <a:pPr algn="l"/>
            <a:r>
              <a:rPr kumimoji="1" lang="ja-JP" altLang="en-US" sz="800">
                <a:solidFill>
                  <a:schemeClr val="tx1">
                    <a:lumMod val="95000"/>
                    <a:lumOff val="5000"/>
                  </a:schemeClr>
                </a:solidFill>
                <a:latin typeface="Yu Mincho" panose="02020400000000000000" pitchFamily="18" charset="-128"/>
                <a:ea typeface="Yu Mincho" panose="02020400000000000000" pitchFamily="18" charset="-128"/>
              </a:rPr>
              <a:t>参加者氏名</a:t>
            </a:r>
          </a:p>
        </p:txBody>
      </p:sp>
      <p:sp>
        <p:nvSpPr>
          <p:cNvPr id="57" name="テキスト ボックス 56">
            <a:extLst>
              <a:ext uri="{FF2B5EF4-FFF2-40B4-BE49-F238E27FC236}">
                <a16:creationId xmlns:a16="http://schemas.microsoft.com/office/drawing/2014/main" id="{049CED22-066B-8A5A-6377-2E990D7B1243}"/>
              </a:ext>
            </a:extLst>
          </p:cNvPr>
          <p:cNvSpPr txBox="1"/>
          <p:nvPr/>
        </p:nvSpPr>
        <p:spPr>
          <a:xfrm>
            <a:off x="381000" y="10104753"/>
            <a:ext cx="3505199" cy="215444"/>
          </a:xfrm>
          <a:prstGeom prst="rect">
            <a:avLst/>
          </a:prstGeom>
          <a:noFill/>
        </p:spPr>
        <p:txBody>
          <a:bodyPr wrap="square" rtlCol="0">
            <a:spAutoFit/>
          </a:bodyPr>
          <a:lstStyle/>
          <a:p>
            <a:pPr algn="l"/>
            <a:r>
              <a:rPr kumimoji="1" lang="ja-JP" altLang="en-US" sz="800">
                <a:solidFill>
                  <a:schemeClr val="tx1">
                    <a:lumMod val="95000"/>
                    <a:lumOff val="5000"/>
                  </a:schemeClr>
                </a:solidFill>
                <a:latin typeface="Yu Mincho" panose="02020400000000000000" pitchFamily="18" charset="-128"/>
                <a:ea typeface="Yu Mincho" panose="02020400000000000000" pitchFamily="18" charset="-128"/>
              </a:rPr>
              <a:t>企業・団体名</a:t>
            </a:r>
          </a:p>
        </p:txBody>
      </p:sp>
      <p:sp>
        <p:nvSpPr>
          <p:cNvPr id="58" name="テキスト ボックス 57">
            <a:extLst>
              <a:ext uri="{FF2B5EF4-FFF2-40B4-BE49-F238E27FC236}">
                <a16:creationId xmlns:a16="http://schemas.microsoft.com/office/drawing/2014/main" id="{6B510D12-6424-FCDA-A506-314F0475D6BC}"/>
              </a:ext>
            </a:extLst>
          </p:cNvPr>
          <p:cNvSpPr txBox="1"/>
          <p:nvPr/>
        </p:nvSpPr>
        <p:spPr>
          <a:xfrm>
            <a:off x="3884776" y="10104753"/>
            <a:ext cx="3505199" cy="215444"/>
          </a:xfrm>
          <a:prstGeom prst="rect">
            <a:avLst/>
          </a:prstGeom>
          <a:noFill/>
        </p:spPr>
        <p:txBody>
          <a:bodyPr wrap="square" rtlCol="0">
            <a:spAutoFit/>
          </a:bodyPr>
          <a:lstStyle/>
          <a:p>
            <a:pPr algn="l"/>
            <a:r>
              <a:rPr kumimoji="1" lang="ja-JP" altLang="en-US" sz="800">
                <a:solidFill>
                  <a:schemeClr val="tx1">
                    <a:lumMod val="95000"/>
                    <a:lumOff val="5000"/>
                  </a:schemeClr>
                </a:solidFill>
                <a:latin typeface="Yu Mincho" panose="02020400000000000000" pitchFamily="18" charset="-128"/>
                <a:ea typeface="Yu Mincho" panose="02020400000000000000" pitchFamily="18" charset="-128"/>
              </a:rPr>
              <a:t>電話番号または</a:t>
            </a:r>
            <a:r>
              <a:rPr kumimoji="1" lang="en-US" altLang="ja-JP" sz="800" dirty="0">
                <a:solidFill>
                  <a:schemeClr val="tx1">
                    <a:lumMod val="95000"/>
                    <a:lumOff val="5000"/>
                  </a:schemeClr>
                </a:solidFill>
                <a:latin typeface="Yu Mincho" panose="02020400000000000000" pitchFamily="18" charset="-128"/>
                <a:ea typeface="Yu Mincho" panose="02020400000000000000" pitchFamily="18" charset="-128"/>
              </a:rPr>
              <a:t>FAX</a:t>
            </a:r>
            <a:r>
              <a:rPr kumimoji="1" lang="ja-JP" altLang="en-US" sz="800">
                <a:solidFill>
                  <a:schemeClr val="tx1">
                    <a:lumMod val="95000"/>
                    <a:lumOff val="5000"/>
                  </a:schemeClr>
                </a:solidFill>
                <a:latin typeface="Yu Mincho" panose="02020400000000000000" pitchFamily="18" charset="-128"/>
                <a:ea typeface="Yu Mincho" panose="02020400000000000000" pitchFamily="18" charset="-128"/>
              </a:rPr>
              <a:t>番号</a:t>
            </a:r>
          </a:p>
        </p:txBody>
      </p:sp>
      <p:sp>
        <p:nvSpPr>
          <p:cNvPr id="59" name="テキスト ボックス 58">
            <a:extLst>
              <a:ext uri="{FF2B5EF4-FFF2-40B4-BE49-F238E27FC236}">
                <a16:creationId xmlns:a16="http://schemas.microsoft.com/office/drawing/2014/main" id="{24E4B506-EF4D-9B1C-4491-E191514915C5}"/>
              </a:ext>
            </a:extLst>
          </p:cNvPr>
          <p:cNvSpPr txBox="1"/>
          <p:nvPr/>
        </p:nvSpPr>
        <p:spPr>
          <a:xfrm>
            <a:off x="3884777" y="9275387"/>
            <a:ext cx="3354224" cy="215444"/>
          </a:xfrm>
          <a:prstGeom prst="rect">
            <a:avLst/>
          </a:prstGeom>
          <a:noFill/>
        </p:spPr>
        <p:txBody>
          <a:bodyPr wrap="square" rtlCol="0">
            <a:spAutoFit/>
          </a:bodyPr>
          <a:lstStyle/>
          <a:p>
            <a:pPr algn="l"/>
            <a:r>
              <a:rPr kumimoji="1" lang="ja-JP" altLang="en-US" sz="800">
                <a:solidFill>
                  <a:schemeClr val="tx1">
                    <a:lumMod val="95000"/>
                    <a:lumOff val="5000"/>
                  </a:schemeClr>
                </a:solidFill>
                <a:latin typeface="Yu Mincho" panose="02020400000000000000" pitchFamily="18" charset="-128"/>
                <a:ea typeface="Yu Mincho" panose="02020400000000000000" pitchFamily="18" charset="-128"/>
              </a:rPr>
              <a:t>ふりがな</a:t>
            </a:r>
          </a:p>
        </p:txBody>
      </p:sp>
      <p:sp>
        <p:nvSpPr>
          <p:cNvPr id="60" name="テキスト ボックス 59">
            <a:extLst>
              <a:ext uri="{FF2B5EF4-FFF2-40B4-BE49-F238E27FC236}">
                <a16:creationId xmlns:a16="http://schemas.microsoft.com/office/drawing/2014/main" id="{7CB61249-FCBE-033B-43B0-08C68A2BF0AD}"/>
              </a:ext>
            </a:extLst>
          </p:cNvPr>
          <p:cNvSpPr txBox="1"/>
          <p:nvPr/>
        </p:nvSpPr>
        <p:spPr>
          <a:xfrm>
            <a:off x="3884777" y="9583459"/>
            <a:ext cx="534824" cy="215444"/>
          </a:xfrm>
          <a:prstGeom prst="rect">
            <a:avLst/>
          </a:prstGeom>
          <a:noFill/>
        </p:spPr>
        <p:txBody>
          <a:bodyPr wrap="square" rtlCol="0">
            <a:spAutoFit/>
          </a:bodyPr>
          <a:lstStyle/>
          <a:p>
            <a:pPr algn="l"/>
            <a:r>
              <a:rPr kumimoji="1" lang="ja-JP" altLang="en-US" sz="800">
                <a:solidFill>
                  <a:schemeClr val="tx1">
                    <a:lumMod val="95000"/>
                    <a:lumOff val="5000"/>
                  </a:schemeClr>
                </a:solidFill>
                <a:latin typeface="Yu Mincho" panose="02020400000000000000" pitchFamily="18" charset="-128"/>
                <a:ea typeface="Yu Mincho" panose="02020400000000000000" pitchFamily="18" charset="-128"/>
              </a:rPr>
              <a:t>所在地</a:t>
            </a:r>
          </a:p>
        </p:txBody>
      </p:sp>
      <p:sp>
        <p:nvSpPr>
          <p:cNvPr id="61" name="テキスト ボックス 60">
            <a:extLst>
              <a:ext uri="{FF2B5EF4-FFF2-40B4-BE49-F238E27FC236}">
                <a16:creationId xmlns:a16="http://schemas.microsoft.com/office/drawing/2014/main" id="{F6CCF679-1066-B3AF-38D2-3B133808F406}"/>
              </a:ext>
            </a:extLst>
          </p:cNvPr>
          <p:cNvSpPr txBox="1"/>
          <p:nvPr/>
        </p:nvSpPr>
        <p:spPr>
          <a:xfrm>
            <a:off x="4205761" y="9583459"/>
            <a:ext cx="2652239" cy="215444"/>
          </a:xfrm>
          <a:prstGeom prst="rect">
            <a:avLst/>
          </a:prstGeom>
          <a:noFill/>
        </p:spPr>
        <p:txBody>
          <a:bodyPr wrap="square" rtlCol="0">
            <a:spAutoFit/>
          </a:bodyPr>
          <a:lstStyle/>
          <a:p>
            <a:pPr algn="l"/>
            <a:r>
              <a:rPr kumimoji="1" lang="ja-JP" altLang="en-US" sz="800">
                <a:solidFill>
                  <a:schemeClr val="tx1">
                    <a:lumMod val="95000"/>
                    <a:lumOff val="5000"/>
                  </a:schemeClr>
                </a:solidFill>
                <a:latin typeface="Yu Mincho" panose="02020400000000000000" pitchFamily="18" charset="-128"/>
                <a:ea typeface="Yu Mincho" panose="02020400000000000000" pitchFamily="18" charset="-128"/>
              </a:rPr>
              <a:t>（〒　　　　　　　　</a:t>
            </a:r>
            <a:r>
              <a:rPr kumimoji="1" lang="en-US" altLang="ja-JP" sz="800" dirty="0">
                <a:solidFill>
                  <a:schemeClr val="tx1">
                    <a:lumMod val="95000"/>
                    <a:lumOff val="5000"/>
                  </a:schemeClr>
                </a:solidFill>
                <a:latin typeface="Yu Mincho" panose="02020400000000000000" pitchFamily="18" charset="-128"/>
                <a:ea typeface="Yu Mincho" panose="02020400000000000000" pitchFamily="18" charset="-128"/>
              </a:rPr>
              <a:t>-</a:t>
            </a:r>
            <a:r>
              <a:rPr kumimoji="1" lang="ja-JP" altLang="en-US" sz="800">
                <a:solidFill>
                  <a:schemeClr val="tx1">
                    <a:lumMod val="95000"/>
                    <a:lumOff val="5000"/>
                  </a:schemeClr>
                </a:solidFill>
                <a:latin typeface="Yu Mincho" panose="02020400000000000000" pitchFamily="18" charset="-128"/>
                <a:ea typeface="Yu Mincho" panose="02020400000000000000" pitchFamily="18" charset="-128"/>
              </a:rPr>
              <a:t>　　　　　　　　）</a:t>
            </a:r>
            <a:r>
              <a:rPr kumimoji="1" lang="en-US" altLang="ja-JP" sz="800" dirty="0">
                <a:solidFill>
                  <a:schemeClr val="tx1">
                    <a:lumMod val="95000"/>
                    <a:lumOff val="5000"/>
                  </a:schemeClr>
                </a:solidFill>
                <a:latin typeface="Yu Mincho" panose="02020400000000000000" pitchFamily="18" charset="-128"/>
                <a:ea typeface="Yu Mincho" panose="02020400000000000000" pitchFamily="18" charset="-128"/>
              </a:rPr>
              <a:t>  </a:t>
            </a:r>
            <a:endParaRPr kumimoji="1" lang="ja-JP" altLang="en-US" sz="800">
              <a:solidFill>
                <a:schemeClr val="tx1">
                  <a:lumMod val="95000"/>
                  <a:lumOff val="5000"/>
                </a:schemeClr>
              </a:solidFill>
              <a:latin typeface="Yu Mincho" panose="02020400000000000000" pitchFamily="18" charset="-128"/>
              <a:ea typeface="Yu Mincho" panose="02020400000000000000" pitchFamily="18" charset="-128"/>
            </a:endParaRPr>
          </a:p>
        </p:txBody>
      </p:sp>
      <p:sp>
        <p:nvSpPr>
          <p:cNvPr id="63" name="正方形/長方形 62">
            <a:extLst>
              <a:ext uri="{FF2B5EF4-FFF2-40B4-BE49-F238E27FC236}">
                <a16:creationId xmlns:a16="http://schemas.microsoft.com/office/drawing/2014/main" id="{87647FCD-34A7-A061-9AEF-FACA44BE9198}"/>
              </a:ext>
            </a:extLst>
          </p:cNvPr>
          <p:cNvSpPr/>
          <p:nvPr/>
        </p:nvSpPr>
        <p:spPr>
          <a:xfrm>
            <a:off x="4308786" y="8539832"/>
            <a:ext cx="914399" cy="56343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400">
                <a:solidFill>
                  <a:schemeClr val="bg1"/>
                </a:solidFill>
                <a:latin typeface="Yu Mincho" panose="02020400000000000000" pitchFamily="18" charset="-128"/>
                <a:ea typeface="Yu Mincho" panose="02020400000000000000" pitchFamily="18" charset="-128"/>
              </a:rPr>
              <a:t>申込先</a:t>
            </a:r>
          </a:p>
        </p:txBody>
      </p:sp>
      <p:sp>
        <p:nvSpPr>
          <p:cNvPr id="64" name="テキスト ボックス 63">
            <a:extLst>
              <a:ext uri="{FF2B5EF4-FFF2-40B4-BE49-F238E27FC236}">
                <a16:creationId xmlns:a16="http://schemas.microsoft.com/office/drawing/2014/main" id="{982F8764-78CB-0801-41DA-C8BA4480BC20}"/>
              </a:ext>
            </a:extLst>
          </p:cNvPr>
          <p:cNvSpPr txBox="1"/>
          <p:nvPr/>
        </p:nvSpPr>
        <p:spPr>
          <a:xfrm>
            <a:off x="5246525" y="8551663"/>
            <a:ext cx="2246475" cy="338554"/>
          </a:xfrm>
          <a:prstGeom prst="rect">
            <a:avLst/>
          </a:prstGeom>
          <a:noFill/>
        </p:spPr>
        <p:txBody>
          <a:bodyPr wrap="square" rtlCol="0">
            <a:spAutoFit/>
          </a:bodyPr>
          <a:lstStyle/>
          <a:p>
            <a:pPr algn="l"/>
            <a:r>
              <a:rPr kumimoji="1" lang="en-US" altLang="ja-JP" sz="1600" b="1" dirty="0">
                <a:solidFill>
                  <a:schemeClr val="tx1"/>
                </a:solidFill>
                <a:latin typeface="Yu Mincho Demibold" panose="02020400000000000000" pitchFamily="18" charset="-128"/>
                <a:ea typeface="Yu Mincho Demibold" panose="02020400000000000000" pitchFamily="18" charset="-128"/>
              </a:rPr>
              <a:t>[FAX] 00-000-0000</a:t>
            </a:r>
            <a:endParaRPr kumimoji="1" lang="ja-JP" altLang="en-US" sz="1600" b="1">
              <a:solidFill>
                <a:schemeClr val="tx1"/>
              </a:solidFill>
              <a:latin typeface="Yu Mincho Demibold" panose="02020400000000000000" pitchFamily="18" charset="-128"/>
              <a:ea typeface="Yu Mincho Demibold" panose="02020400000000000000" pitchFamily="18" charset="-128"/>
            </a:endParaRPr>
          </a:p>
        </p:txBody>
      </p:sp>
      <p:sp>
        <p:nvSpPr>
          <p:cNvPr id="65" name="テキスト ボックス 64">
            <a:extLst>
              <a:ext uri="{FF2B5EF4-FFF2-40B4-BE49-F238E27FC236}">
                <a16:creationId xmlns:a16="http://schemas.microsoft.com/office/drawing/2014/main" id="{1D27AC8F-4EA4-6CA9-7B64-CEBA307FC146}"/>
              </a:ext>
            </a:extLst>
          </p:cNvPr>
          <p:cNvSpPr txBox="1"/>
          <p:nvPr/>
        </p:nvSpPr>
        <p:spPr>
          <a:xfrm>
            <a:off x="5246525" y="8842981"/>
            <a:ext cx="2246475" cy="261610"/>
          </a:xfrm>
          <a:prstGeom prst="rect">
            <a:avLst/>
          </a:prstGeom>
          <a:noFill/>
        </p:spPr>
        <p:txBody>
          <a:bodyPr wrap="square" rtlCol="0">
            <a:spAutoFit/>
          </a:bodyPr>
          <a:lstStyle/>
          <a:p>
            <a:pPr algn="l"/>
            <a:r>
              <a:rPr kumimoji="1" lang="en-US" altLang="ja-JP" sz="1050" b="1" dirty="0">
                <a:solidFill>
                  <a:schemeClr val="tx1"/>
                </a:solidFill>
                <a:latin typeface="Yu Mincho Demibold" panose="02020400000000000000" pitchFamily="18" charset="-128"/>
                <a:ea typeface="Yu Mincho Demibold" panose="02020400000000000000" pitchFamily="18" charset="-128"/>
              </a:rPr>
              <a:t>[E-mail] </a:t>
            </a:r>
            <a:r>
              <a:rPr kumimoji="1" lang="en-US" altLang="ja-JP" sz="1050" b="1" dirty="0" err="1">
                <a:solidFill>
                  <a:schemeClr val="tx1"/>
                </a:solidFill>
                <a:latin typeface="Yu Mincho Demibold" panose="02020400000000000000" pitchFamily="18" charset="-128"/>
                <a:ea typeface="Yu Mincho Demibold" panose="02020400000000000000" pitchFamily="18" charset="-128"/>
              </a:rPr>
              <a:t>kurahashi@sample</a:t>
            </a:r>
            <a:r>
              <a:rPr kumimoji="1" lang="en-US" altLang="ja-JP" sz="1050" b="1" dirty="0">
                <a:solidFill>
                  <a:schemeClr val="tx1"/>
                </a:solidFill>
                <a:latin typeface="Yu Mincho Demibold" panose="02020400000000000000" pitchFamily="18" charset="-128"/>
                <a:ea typeface="Yu Mincho Demibold" panose="02020400000000000000" pitchFamily="18" charset="-128"/>
              </a:rPr>
              <a:t>.????</a:t>
            </a:r>
            <a:endParaRPr kumimoji="1" lang="ja-JP" altLang="en-US" sz="1050" b="1">
              <a:solidFill>
                <a:schemeClr val="tx1"/>
              </a:solidFill>
              <a:latin typeface="Yu Mincho Demibold" panose="02020400000000000000" pitchFamily="18" charset="-128"/>
              <a:ea typeface="Yu Mincho Demibold" panose="02020400000000000000" pitchFamily="18" charset="-128"/>
            </a:endParaRPr>
          </a:p>
        </p:txBody>
      </p:sp>
      <p:cxnSp>
        <p:nvCxnSpPr>
          <p:cNvPr id="68" name="直線コネクタ 67">
            <a:extLst>
              <a:ext uri="{FF2B5EF4-FFF2-40B4-BE49-F238E27FC236}">
                <a16:creationId xmlns:a16="http://schemas.microsoft.com/office/drawing/2014/main" id="{9E751882-B530-78F2-B959-3312CB513CF2}"/>
              </a:ext>
            </a:extLst>
          </p:cNvPr>
          <p:cNvCxnSpPr>
            <a:cxnSpLocks/>
          </p:cNvCxnSpPr>
          <p:nvPr/>
        </p:nvCxnSpPr>
        <p:spPr>
          <a:xfrm>
            <a:off x="381001" y="9481992"/>
            <a:ext cx="7008973" cy="788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直線コネクタ 68">
            <a:extLst>
              <a:ext uri="{FF2B5EF4-FFF2-40B4-BE49-F238E27FC236}">
                <a16:creationId xmlns:a16="http://schemas.microsoft.com/office/drawing/2014/main" id="{5C15BD6D-4221-ED04-D881-0175A56D5941}"/>
              </a:ext>
            </a:extLst>
          </p:cNvPr>
          <p:cNvCxnSpPr>
            <a:cxnSpLocks/>
          </p:cNvCxnSpPr>
          <p:nvPr/>
        </p:nvCxnSpPr>
        <p:spPr>
          <a:xfrm>
            <a:off x="381001" y="10106681"/>
            <a:ext cx="7008973" cy="788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直線コネクタ 71">
            <a:extLst>
              <a:ext uri="{FF2B5EF4-FFF2-40B4-BE49-F238E27FC236}">
                <a16:creationId xmlns:a16="http://schemas.microsoft.com/office/drawing/2014/main" id="{14B34712-A609-786C-5EAF-29DA05C4B2C3}"/>
              </a:ext>
            </a:extLst>
          </p:cNvPr>
          <p:cNvCxnSpPr/>
          <p:nvPr/>
        </p:nvCxnSpPr>
        <p:spPr>
          <a:xfrm>
            <a:off x="3884776" y="9275387"/>
            <a:ext cx="0" cy="14228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132</TotalTime>
  <Words>335</Words>
  <Application>Microsoft Macintosh PowerPoint</Application>
  <PresentationFormat>ユーザー設定</PresentationFormat>
  <Paragraphs>34</Paragraphs>
  <Slides>1</Slides>
  <Notes>0</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1</vt:i4>
      </vt:variant>
    </vt:vector>
  </HeadingPairs>
  <TitlesOfParts>
    <vt:vector size="5" baseType="lpstr">
      <vt:lpstr>Yu Mincho</vt:lpstr>
      <vt:lpstr>Yu Mincho Demibold</vt:lpstr>
      <vt:lpstr>Calibri</vt:lpstr>
      <vt:lpstr>Office Theme</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Basic_008_水濡れ注意</dc:title>
  <cp:lastModifiedBy>春樹 富永</cp:lastModifiedBy>
  <cp:revision>36</cp:revision>
  <dcterms:created xsi:type="dcterms:W3CDTF">2024-11-29T09:39:49Z</dcterms:created>
  <dcterms:modified xsi:type="dcterms:W3CDTF">2024-12-09T04:06:07Z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2024-11-29T00:00:00Z</vt:filetime>
  </property>
  <property fmtid="{D5CDD505-2E9C-101B-9397-08002B2CF9AE}" pid="3" name="Creator">
    <vt:lpwstr>Adobe Illustrator 28.6 (Macintosh)</vt:lpwstr>
  </property>
  <property fmtid="{D5CDD505-2E9C-101B-9397-08002B2CF9AE}" pid="4" name="LastSaved">
    <vt:filetime>2024-11-29T00:00:00Z</vt:filetime>
  </property>
  <property fmtid="{D5CDD505-2E9C-101B-9397-08002B2CF9AE}" pid="5" name="Producer">
    <vt:lpwstr>Adobe PDF library 17.00</vt:lpwstr>
  </property>
</Properties>
</file>