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>
        <p:scale>
          <a:sx n="80" d="100"/>
          <a:sy n="80" d="100"/>
        </p:scale>
        <p:origin x="3352" y="8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400" b="1" i="0">
                <a:solidFill>
                  <a:srgbClr val="231F20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400" b="1" i="0">
                <a:solidFill>
                  <a:srgbClr val="231F20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400" b="1" i="0">
                <a:solidFill>
                  <a:srgbClr val="231F20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1181" y="0"/>
            <a:ext cx="7776006" cy="109080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28891" y="609528"/>
            <a:ext cx="5920966" cy="11245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400" b="1" i="0">
                <a:solidFill>
                  <a:srgbClr val="231F20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46036" y="4755248"/>
            <a:ext cx="6686677" cy="3974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図 34">
            <a:extLst>
              <a:ext uri="{FF2B5EF4-FFF2-40B4-BE49-F238E27FC236}">
                <a16:creationId xmlns:a16="http://schemas.microsoft.com/office/drawing/2014/main" id="{6F4EB513-DAE8-814F-A9BF-663AEEFFA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72400" cy="10909300"/>
          </a:xfrm>
          <a:prstGeom prst="rect">
            <a:avLst/>
          </a:prstGeom>
        </p:spPr>
      </p:pic>
      <p:pic>
        <p:nvPicPr>
          <p:cNvPr id="33" name="図 32">
            <a:extLst>
              <a:ext uri="{FF2B5EF4-FFF2-40B4-BE49-F238E27FC236}">
                <a16:creationId xmlns:a16="http://schemas.microsoft.com/office/drawing/2014/main" id="{AC94E74E-D164-EE4F-A2AA-44DD2D23FB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0338" y="1995933"/>
            <a:ext cx="1879600" cy="1778000"/>
          </a:xfrm>
          <a:prstGeom prst="rect">
            <a:avLst/>
          </a:prstGeom>
        </p:spPr>
      </p:pic>
      <p:pic>
        <p:nvPicPr>
          <p:cNvPr id="31" name="図 30">
            <a:extLst>
              <a:ext uri="{FF2B5EF4-FFF2-40B4-BE49-F238E27FC236}">
                <a16:creationId xmlns:a16="http://schemas.microsoft.com/office/drawing/2014/main" id="{939BC757-9C3C-D344-B095-11ED73172C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118" y="2002150"/>
            <a:ext cx="1879600" cy="1778000"/>
          </a:xfrm>
          <a:prstGeom prst="rect">
            <a:avLst/>
          </a:prstGeom>
        </p:spPr>
      </p:pic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546036" y="4755248"/>
          <a:ext cx="6628765" cy="397401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285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40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3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840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4507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内容１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699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255"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699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5720"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 dirty="0">
                        <a:latin typeface="mgenplus-1c-medium"/>
                        <a:cs typeface="mgenplus-1c-medium"/>
                      </a:endParaRPr>
                    </a:p>
                  </a:txBody>
                  <a:tcPr marL="0" marR="0" marT="46990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9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507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内容2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080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255"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080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5720"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0800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9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507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内容3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894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255"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×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89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355"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×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895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79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495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内容4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2704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25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×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270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572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○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2705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79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495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内容5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508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255"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×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508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5720"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○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5085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979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495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内容6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26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255"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○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89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5720"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○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895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979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4507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内容7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2069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255"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2069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5720"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2069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979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54507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内容8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445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255"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非対応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445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09600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非対応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4450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979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54507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内容9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26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437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非対応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26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5532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非対応</a:t>
                      </a:r>
                      <a:endParaRPr sz="1600" dirty="0">
                        <a:latin typeface="mgenplus-1c-medium"/>
                        <a:cs typeface="mgenplus-1c-medium"/>
                      </a:endParaRPr>
                    </a:p>
                  </a:txBody>
                  <a:tcPr marL="0" marR="0" marT="48260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3273163" y="4003626"/>
            <a:ext cx="2040134" cy="50520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ts val="3560"/>
              </a:lnSpc>
              <a:spcBef>
                <a:spcPts val="125"/>
              </a:spcBef>
              <a:tabLst>
                <a:tab pos="2084705" algn="l"/>
              </a:tabLst>
            </a:pPr>
            <a:r>
              <a:rPr sz="4000" b="1" spc="15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¥20,000</a:t>
            </a:r>
            <a:endParaRPr sz="4000" b="1" dirty="0">
              <a:latin typeface="Yu Gothic" panose="020B0400000000000000" pitchFamily="34" charset="-128"/>
              <a:ea typeface="Yu Gothic" panose="020B0400000000000000" pitchFamily="34" charset="-128"/>
              <a:cs typeface="mgenplus-1c-blac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348291" y="2576661"/>
            <a:ext cx="1659255" cy="8344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0300"/>
              </a:lnSpc>
              <a:spcBef>
                <a:spcPts val="1140"/>
              </a:spcBef>
            </a:pPr>
            <a:r>
              <a:rPr sz="900" b="1" spc="15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こちらにプランの説明が入りま</a:t>
            </a:r>
            <a:r>
              <a:rPr sz="9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9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す。</a:t>
            </a:r>
            <a:r>
              <a:rPr sz="900" b="1" spc="9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こちらのプラン</a:t>
            </a:r>
            <a:r>
              <a:rPr sz="9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は</a:t>
            </a:r>
            <a:r>
              <a:rPr sz="900" b="1" spc="-4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、</a:t>
            </a:r>
            <a:r>
              <a:rPr sz="9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○○○ </a:t>
            </a:r>
            <a:r>
              <a:rPr sz="9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の方にオススメのプランになり </a:t>
            </a:r>
            <a:r>
              <a:rPr sz="900" b="1" spc="2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ま</a:t>
            </a:r>
            <a:r>
              <a:rPr sz="900" b="1" spc="-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</a:t>
            </a:r>
            <a:r>
              <a:rPr sz="9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。</a:t>
            </a:r>
            <a:r>
              <a:rPr sz="900" b="1" spc="2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低予算</a:t>
            </a:r>
            <a:r>
              <a:rPr sz="9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で、</a:t>
            </a:r>
            <a:r>
              <a:rPr sz="900" b="1" spc="2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基本的なツー </a:t>
            </a:r>
            <a:r>
              <a:rPr sz="9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ルが使えるのがポイントです。</a:t>
            </a:r>
            <a:endParaRPr sz="9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03405" y="2120975"/>
            <a:ext cx="1712595" cy="3052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4970">
              <a:lnSpc>
                <a:spcPct val="100000"/>
              </a:lnSpc>
              <a:spcBef>
                <a:spcPts val="100"/>
              </a:spcBef>
            </a:pPr>
            <a:r>
              <a:rPr sz="19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プラン2</a:t>
            </a:r>
            <a:endParaRPr sz="9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07181" y="4103848"/>
            <a:ext cx="10414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月額費用</a:t>
            </a:r>
            <a:endParaRPr sz="2000" b="1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8421" y="2833848"/>
            <a:ext cx="15494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プランの種類</a:t>
            </a:r>
            <a:endParaRPr sz="2000" b="1">
              <a:latin typeface="Yu Gothic" panose="020B0400000000000000" pitchFamily="34" charset="-128"/>
              <a:ea typeface="Yu Gothic" panose="020B0400000000000000" pitchFamily="34" charset="-128"/>
              <a:cs typeface="Mgen+ 1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59215" y="8734732"/>
            <a:ext cx="4940300" cy="425450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95"/>
              </a:spcBef>
            </a:pPr>
            <a:r>
              <a:rPr sz="9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※こちらにテキストが入ります。こちらにテキストが入ります。こちらにテキストが入ります。</a:t>
            </a:r>
            <a:endParaRPr sz="9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  <a:p>
            <a:pPr marL="12700">
              <a:lnSpc>
                <a:spcPct val="100000"/>
              </a:lnSpc>
              <a:spcBef>
                <a:spcPts val="495"/>
              </a:spcBef>
            </a:pPr>
            <a:r>
              <a:rPr sz="9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※こちらにテキストが入ります。こちらにテキストが入ります。こちらにテキストが入ります。</a:t>
            </a:r>
            <a:endParaRPr sz="9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27435" y="9413305"/>
            <a:ext cx="427355" cy="427355"/>
          </a:xfrm>
          <a:custGeom>
            <a:avLst/>
            <a:gdLst/>
            <a:ahLst/>
            <a:cxnLst/>
            <a:rect l="l" t="t" r="r" b="b"/>
            <a:pathLst>
              <a:path w="427355" h="427354">
                <a:moveTo>
                  <a:pt x="320484" y="0"/>
                </a:moveTo>
                <a:lnTo>
                  <a:pt x="106679" y="0"/>
                </a:lnTo>
                <a:lnTo>
                  <a:pt x="65199" y="8385"/>
                </a:lnTo>
                <a:lnTo>
                  <a:pt x="31284" y="31245"/>
                </a:lnTo>
                <a:lnTo>
                  <a:pt x="8398" y="65129"/>
                </a:lnTo>
                <a:lnTo>
                  <a:pt x="0" y="106591"/>
                </a:lnTo>
                <a:lnTo>
                  <a:pt x="0" y="320395"/>
                </a:lnTo>
                <a:lnTo>
                  <a:pt x="8398" y="361871"/>
                </a:lnTo>
                <a:lnTo>
                  <a:pt x="31284" y="395785"/>
                </a:lnTo>
                <a:lnTo>
                  <a:pt x="65199" y="418675"/>
                </a:lnTo>
                <a:lnTo>
                  <a:pt x="106679" y="427075"/>
                </a:lnTo>
                <a:lnTo>
                  <a:pt x="274739" y="427075"/>
                </a:lnTo>
                <a:lnTo>
                  <a:pt x="274739" y="373875"/>
                </a:lnTo>
                <a:lnTo>
                  <a:pt x="106679" y="373875"/>
                </a:lnTo>
                <a:lnTo>
                  <a:pt x="85886" y="369664"/>
                </a:lnTo>
                <a:lnTo>
                  <a:pt x="68880" y="358189"/>
                </a:lnTo>
                <a:lnTo>
                  <a:pt x="57400" y="341187"/>
                </a:lnTo>
                <a:lnTo>
                  <a:pt x="53187" y="320395"/>
                </a:lnTo>
                <a:lnTo>
                  <a:pt x="53187" y="106591"/>
                </a:lnTo>
                <a:lnTo>
                  <a:pt x="57400" y="85809"/>
                </a:lnTo>
                <a:lnTo>
                  <a:pt x="68880" y="68829"/>
                </a:lnTo>
                <a:lnTo>
                  <a:pt x="85886" y="57376"/>
                </a:lnTo>
                <a:lnTo>
                  <a:pt x="106679" y="53174"/>
                </a:lnTo>
                <a:lnTo>
                  <a:pt x="410679" y="53174"/>
                </a:lnTo>
                <a:lnTo>
                  <a:pt x="395868" y="31245"/>
                </a:lnTo>
                <a:lnTo>
                  <a:pt x="361957" y="8385"/>
                </a:lnTo>
                <a:lnTo>
                  <a:pt x="320484" y="0"/>
                </a:lnTo>
                <a:close/>
              </a:path>
              <a:path w="427355" h="427354">
                <a:moveTo>
                  <a:pt x="410679" y="53174"/>
                </a:moveTo>
                <a:lnTo>
                  <a:pt x="320484" y="53174"/>
                </a:lnTo>
                <a:lnTo>
                  <a:pt x="341276" y="57376"/>
                </a:lnTo>
                <a:lnTo>
                  <a:pt x="358278" y="68829"/>
                </a:lnTo>
                <a:lnTo>
                  <a:pt x="369753" y="85809"/>
                </a:lnTo>
                <a:lnTo>
                  <a:pt x="373964" y="106591"/>
                </a:lnTo>
                <a:lnTo>
                  <a:pt x="373964" y="224967"/>
                </a:lnTo>
                <a:lnTo>
                  <a:pt x="427151" y="224967"/>
                </a:lnTo>
                <a:lnTo>
                  <a:pt x="427151" y="106591"/>
                </a:lnTo>
                <a:lnTo>
                  <a:pt x="418753" y="65129"/>
                </a:lnTo>
                <a:lnTo>
                  <a:pt x="410679" y="53174"/>
                </a:lnTo>
                <a:close/>
              </a:path>
            </a:pathLst>
          </a:custGeom>
          <a:solidFill>
            <a:srgbClr val="8DC63F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48994" y="9585083"/>
            <a:ext cx="427355" cy="427355"/>
          </a:xfrm>
          <a:custGeom>
            <a:avLst/>
            <a:gdLst/>
            <a:ahLst/>
            <a:cxnLst/>
            <a:rect l="l" t="t" r="r" b="b"/>
            <a:pathLst>
              <a:path w="427355" h="427354">
                <a:moveTo>
                  <a:pt x="70733" y="9096"/>
                </a:moveTo>
                <a:lnTo>
                  <a:pt x="33839" y="28825"/>
                </a:lnTo>
                <a:lnTo>
                  <a:pt x="4148" y="77199"/>
                </a:lnTo>
                <a:lnTo>
                  <a:pt x="0" y="106680"/>
                </a:lnTo>
                <a:lnTo>
                  <a:pt x="0" y="320484"/>
                </a:lnTo>
                <a:lnTo>
                  <a:pt x="8377" y="361978"/>
                </a:lnTo>
                <a:lnTo>
                  <a:pt x="31221" y="395859"/>
                </a:lnTo>
                <a:lnTo>
                  <a:pt x="65102" y="418700"/>
                </a:lnTo>
                <a:lnTo>
                  <a:pt x="106591" y="427075"/>
                </a:lnTo>
                <a:lnTo>
                  <a:pt x="320471" y="427075"/>
                </a:lnTo>
                <a:lnTo>
                  <a:pt x="361995" y="418693"/>
                </a:lnTo>
                <a:lnTo>
                  <a:pt x="395905" y="395835"/>
                </a:lnTo>
                <a:lnTo>
                  <a:pt x="410704" y="373888"/>
                </a:lnTo>
                <a:lnTo>
                  <a:pt x="106667" y="373888"/>
                </a:lnTo>
                <a:lnTo>
                  <a:pt x="85902" y="369668"/>
                </a:lnTo>
                <a:lnTo>
                  <a:pt x="68897" y="358178"/>
                </a:lnTo>
                <a:lnTo>
                  <a:pt x="57407" y="341173"/>
                </a:lnTo>
                <a:lnTo>
                  <a:pt x="53203" y="320484"/>
                </a:lnTo>
                <a:lnTo>
                  <a:pt x="53187" y="106680"/>
                </a:lnTo>
                <a:lnTo>
                  <a:pt x="55320" y="91691"/>
                </a:lnTo>
                <a:lnTo>
                  <a:pt x="61315" y="78336"/>
                </a:lnTo>
                <a:lnTo>
                  <a:pt x="70568" y="67225"/>
                </a:lnTo>
                <a:lnTo>
                  <a:pt x="82473" y="58966"/>
                </a:lnTo>
                <a:lnTo>
                  <a:pt x="88322" y="54825"/>
                </a:lnTo>
                <a:lnTo>
                  <a:pt x="92708" y="49295"/>
                </a:lnTo>
                <a:lnTo>
                  <a:pt x="95462" y="42764"/>
                </a:lnTo>
                <a:lnTo>
                  <a:pt x="96418" y="35623"/>
                </a:lnTo>
                <a:lnTo>
                  <a:pt x="92777" y="22128"/>
                </a:lnTo>
                <a:lnTo>
                  <a:pt x="83429" y="12834"/>
                </a:lnTo>
                <a:lnTo>
                  <a:pt x="70733" y="9096"/>
                </a:lnTo>
                <a:close/>
              </a:path>
              <a:path w="427355" h="427354">
                <a:moveTo>
                  <a:pt x="320471" y="0"/>
                </a:moveTo>
                <a:lnTo>
                  <a:pt x="288112" y="0"/>
                </a:lnTo>
                <a:lnTo>
                  <a:pt x="277757" y="2090"/>
                </a:lnTo>
                <a:lnTo>
                  <a:pt x="269305" y="7791"/>
                </a:lnTo>
                <a:lnTo>
                  <a:pt x="263607" y="16244"/>
                </a:lnTo>
                <a:lnTo>
                  <a:pt x="261518" y="26593"/>
                </a:lnTo>
                <a:lnTo>
                  <a:pt x="263607" y="36942"/>
                </a:lnTo>
                <a:lnTo>
                  <a:pt x="269305" y="45396"/>
                </a:lnTo>
                <a:lnTo>
                  <a:pt x="277757" y="51096"/>
                </a:lnTo>
                <a:lnTo>
                  <a:pt x="288112" y="53187"/>
                </a:lnTo>
                <a:lnTo>
                  <a:pt x="320471" y="53187"/>
                </a:lnTo>
                <a:lnTo>
                  <a:pt x="341244" y="57407"/>
                </a:lnTo>
                <a:lnTo>
                  <a:pt x="358252" y="68899"/>
                </a:lnTo>
                <a:lnTo>
                  <a:pt x="369744" y="85907"/>
                </a:lnTo>
                <a:lnTo>
                  <a:pt x="373964" y="106680"/>
                </a:lnTo>
                <a:lnTo>
                  <a:pt x="373964" y="320484"/>
                </a:lnTo>
                <a:lnTo>
                  <a:pt x="369766" y="341269"/>
                </a:lnTo>
                <a:lnTo>
                  <a:pt x="358319" y="358244"/>
                </a:lnTo>
                <a:lnTo>
                  <a:pt x="341340" y="369690"/>
                </a:lnTo>
                <a:lnTo>
                  <a:pt x="320548" y="373888"/>
                </a:lnTo>
                <a:lnTo>
                  <a:pt x="410704" y="373888"/>
                </a:lnTo>
                <a:lnTo>
                  <a:pt x="418768" y="361929"/>
                </a:lnTo>
                <a:lnTo>
                  <a:pt x="427136" y="320484"/>
                </a:lnTo>
                <a:lnTo>
                  <a:pt x="427151" y="106680"/>
                </a:lnTo>
                <a:lnTo>
                  <a:pt x="418768" y="65156"/>
                </a:lnTo>
                <a:lnTo>
                  <a:pt x="395905" y="31246"/>
                </a:lnTo>
                <a:lnTo>
                  <a:pt x="361995" y="8383"/>
                </a:lnTo>
                <a:lnTo>
                  <a:pt x="320471" y="0"/>
                </a:lnTo>
                <a:close/>
              </a:path>
              <a:path w="427355" h="427354">
                <a:moveTo>
                  <a:pt x="205600" y="0"/>
                </a:moveTo>
                <a:lnTo>
                  <a:pt x="152260" y="0"/>
                </a:lnTo>
                <a:lnTo>
                  <a:pt x="152260" y="53174"/>
                </a:lnTo>
                <a:lnTo>
                  <a:pt x="205600" y="53174"/>
                </a:lnTo>
                <a:lnTo>
                  <a:pt x="205600" y="0"/>
                </a:lnTo>
                <a:close/>
              </a:path>
            </a:pathLst>
          </a:custGeom>
          <a:solidFill>
            <a:srgbClr val="8DC63F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59215" y="10051415"/>
            <a:ext cx="780920" cy="18081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100" b="1" spc="-10" dirty="0">
                <a:solidFill>
                  <a:srgbClr val="8DC63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LOGO</a:t>
            </a:r>
            <a:r>
              <a:rPr sz="1100" b="1" spc="-55" dirty="0">
                <a:solidFill>
                  <a:srgbClr val="8DC63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1100" b="1" spc="-10" dirty="0">
                <a:solidFill>
                  <a:srgbClr val="8DC63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here</a:t>
            </a:r>
            <a:endParaRPr sz="11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928891" y="609528"/>
            <a:ext cx="5605145" cy="11245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spc="35" dirty="0">
                <a:latin typeface="Yu Gothic" panose="020B0400000000000000" pitchFamily="34" charset="-128"/>
                <a:ea typeface="Yu Gothic" panose="020B0400000000000000" pitchFamily="34" charset="-128"/>
              </a:rPr>
              <a:t>選べ</a:t>
            </a:r>
            <a:r>
              <a:rPr spc="240" dirty="0">
                <a:latin typeface="Yu Gothic" panose="020B0400000000000000" pitchFamily="34" charset="-128"/>
                <a:ea typeface="Yu Gothic" panose="020B0400000000000000" pitchFamily="34" charset="-128"/>
              </a:rPr>
              <a:t>る</a:t>
            </a:r>
            <a:r>
              <a:rPr sz="10800" spc="-359" baseline="-1929" dirty="0">
                <a:solidFill>
                  <a:srgbClr val="8DC63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2</a:t>
            </a:r>
            <a:r>
              <a:rPr sz="6900" spc="569" baseline="-6038" dirty="0">
                <a:solidFill>
                  <a:srgbClr val="8DC63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つ</a:t>
            </a:r>
            <a:r>
              <a:rPr sz="3400" spc="35" dirty="0">
                <a:latin typeface="Yu Gothic" panose="020B0400000000000000" pitchFamily="34" charset="-128"/>
                <a:ea typeface="Yu Gothic" panose="020B0400000000000000" pitchFamily="34" charset="-128"/>
              </a:rPr>
              <a:t>のお得なプラン</a:t>
            </a:r>
            <a:endParaRPr sz="340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727459" y="9626982"/>
            <a:ext cx="2772055" cy="5443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70560" algn="l"/>
                <a:tab pos="1583690" algn="l"/>
              </a:tabLst>
            </a:pPr>
            <a:r>
              <a:rPr sz="345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</a:t>
            </a:r>
            <a:r>
              <a:rPr lang="en-US" altLang="ja-JP" sz="345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sz="345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000</a:t>
            </a:r>
            <a:r>
              <a:rPr lang="en-US" altLang="ja-JP" sz="345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sz="345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0000</a:t>
            </a:r>
            <a:endParaRPr sz="345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469007" y="10086089"/>
            <a:ext cx="384429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51554" algn="l"/>
              </a:tabLst>
            </a:pPr>
            <a:r>
              <a:rPr sz="11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【営業時間】平日 11:00~18:00 </a:t>
            </a:r>
            <a:r>
              <a:rPr sz="1100" b="1" spc="9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sz="11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【定休日</a:t>
            </a:r>
            <a:r>
              <a:rPr sz="1100" b="1" spc="-32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】</a:t>
            </a:r>
            <a:r>
              <a:rPr sz="11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土・日・祝	休み</a:t>
            </a:r>
            <a:endParaRPr sz="11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38857" y="9372267"/>
            <a:ext cx="3531235" cy="214802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300" b="1" spc="10" dirty="0">
                <a:solidFill>
                  <a:srgbClr val="8DC63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プラン内容についてお気軽にご相談ください！</a:t>
            </a:r>
            <a:endParaRPr sz="13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551539" y="9683467"/>
            <a:ext cx="1110615" cy="361950"/>
          </a:xfrm>
          <a:custGeom>
            <a:avLst/>
            <a:gdLst/>
            <a:ahLst/>
            <a:cxnLst/>
            <a:rect l="l" t="t" r="r" b="b"/>
            <a:pathLst>
              <a:path w="1110614" h="361950">
                <a:moveTo>
                  <a:pt x="1038326" y="0"/>
                </a:moveTo>
                <a:lnTo>
                  <a:pt x="71945" y="0"/>
                </a:lnTo>
                <a:lnTo>
                  <a:pt x="43939" y="5653"/>
                </a:lnTo>
                <a:lnTo>
                  <a:pt x="21070" y="21069"/>
                </a:lnTo>
                <a:lnTo>
                  <a:pt x="5653" y="43934"/>
                </a:lnTo>
                <a:lnTo>
                  <a:pt x="0" y="71932"/>
                </a:lnTo>
                <a:lnTo>
                  <a:pt x="0" y="289953"/>
                </a:lnTo>
                <a:lnTo>
                  <a:pt x="5653" y="317954"/>
                </a:lnTo>
                <a:lnTo>
                  <a:pt x="21070" y="340823"/>
                </a:lnTo>
                <a:lnTo>
                  <a:pt x="43939" y="356244"/>
                </a:lnTo>
                <a:lnTo>
                  <a:pt x="71945" y="361899"/>
                </a:lnTo>
                <a:lnTo>
                  <a:pt x="1038326" y="361899"/>
                </a:lnTo>
                <a:lnTo>
                  <a:pt x="1066327" y="356244"/>
                </a:lnTo>
                <a:lnTo>
                  <a:pt x="1089196" y="340823"/>
                </a:lnTo>
                <a:lnTo>
                  <a:pt x="1104617" y="317954"/>
                </a:lnTo>
                <a:lnTo>
                  <a:pt x="1110272" y="289953"/>
                </a:lnTo>
                <a:lnTo>
                  <a:pt x="1110272" y="71932"/>
                </a:lnTo>
                <a:lnTo>
                  <a:pt x="1104617" y="43934"/>
                </a:lnTo>
                <a:lnTo>
                  <a:pt x="1089196" y="21069"/>
                </a:lnTo>
                <a:lnTo>
                  <a:pt x="1066327" y="5653"/>
                </a:lnTo>
                <a:lnTo>
                  <a:pt x="1038326" y="0"/>
                </a:lnTo>
                <a:close/>
              </a:path>
            </a:pathLst>
          </a:custGeom>
          <a:solidFill>
            <a:srgbClr val="8DC63F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618808" y="9748649"/>
            <a:ext cx="958850" cy="238527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50" b="1" spc="1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お問合せ先</a:t>
            </a:r>
            <a:endParaRPr sz="145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405846" y="8958188"/>
            <a:ext cx="2370147" cy="194981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349776" y="9358486"/>
            <a:ext cx="63373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今なら</a:t>
            </a:r>
            <a:endParaRPr sz="1600" b="1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147028" y="9635440"/>
            <a:ext cx="1039494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登録月分が</a:t>
            </a:r>
            <a:endParaRPr sz="1600" b="1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200675" y="9867913"/>
            <a:ext cx="1078396" cy="49051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1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無料!</a:t>
            </a:r>
            <a:endParaRPr sz="31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6226313" y="734461"/>
            <a:ext cx="676275" cy="524510"/>
          </a:xfrm>
          <a:custGeom>
            <a:avLst/>
            <a:gdLst/>
            <a:ahLst/>
            <a:cxnLst/>
            <a:rect l="l" t="t" r="r" b="b"/>
            <a:pathLst>
              <a:path w="676275" h="524510">
                <a:moveTo>
                  <a:pt x="0" y="0"/>
                </a:moveTo>
                <a:lnTo>
                  <a:pt x="0" y="190499"/>
                </a:lnTo>
                <a:lnTo>
                  <a:pt x="13534" y="190666"/>
                </a:lnTo>
                <a:lnTo>
                  <a:pt x="27076" y="191165"/>
                </a:lnTo>
                <a:lnTo>
                  <a:pt x="40580" y="191994"/>
                </a:lnTo>
                <a:lnTo>
                  <a:pt x="54000" y="193154"/>
                </a:lnTo>
                <a:lnTo>
                  <a:pt x="72732" y="3568"/>
                </a:lnTo>
                <a:lnTo>
                  <a:pt x="54640" y="2014"/>
                </a:lnTo>
                <a:lnTo>
                  <a:pt x="36447" y="898"/>
                </a:lnTo>
                <a:lnTo>
                  <a:pt x="18213" y="225"/>
                </a:lnTo>
                <a:lnTo>
                  <a:pt x="0" y="0"/>
                </a:lnTo>
                <a:close/>
              </a:path>
              <a:path w="676275" h="524510">
                <a:moveTo>
                  <a:pt x="375412" y="103555"/>
                </a:moveTo>
                <a:lnTo>
                  <a:pt x="277533" y="266992"/>
                </a:lnTo>
                <a:lnTo>
                  <a:pt x="288985" y="274052"/>
                </a:lnTo>
                <a:lnTo>
                  <a:pt x="300305" y="281425"/>
                </a:lnTo>
                <a:lnTo>
                  <a:pt x="311456" y="289084"/>
                </a:lnTo>
                <a:lnTo>
                  <a:pt x="322402" y="297002"/>
                </a:lnTo>
                <a:lnTo>
                  <a:pt x="436029" y="144106"/>
                </a:lnTo>
                <a:lnTo>
                  <a:pt x="421253" y="133409"/>
                </a:lnTo>
                <a:lnTo>
                  <a:pt x="406187" y="123059"/>
                </a:lnTo>
                <a:lnTo>
                  <a:pt x="390887" y="113095"/>
                </a:lnTo>
                <a:lnTo>
                  <a:pt x="375412" y="103555"/>
                </a:lnTo>
                <a:close/>
              </a:path>
              <a:path w="676275" h="524510">
                <a:moveTo>
                  <a:pt x="644359" y="384924"/>
                </a:moveTo>
                <a:lnTo>
                  <a:pt x="476681" y="475322"/>
                </a:lnTo>
                <a:lnTo>
                  <a:pt x="482912" y="487243"/>
                </a:lnTo>
                <a:lnTo>
                  <a:pt x="488862" y="499352"/>
                </a:lnTo>
                <a:lnTo>
                  <a:pt x="494510" y="511607"/>
                </a:lnTo>
                <a:lnTo>
                  <a:pt x="499833" y="523963"/>
                </a:lnTo>
                <a:lnTo>
                  <a:pt x="675741" y="450875"/>
                </a:lnTo>
                <a:lnTo>
                  <a:pt x="668536" y="434123"/>
                </a:lnTo>
                <a:lnTo>
                  <a:pt x="660884" y="417509"/>
                </a:lnTo>
                <a:lnTo>
                  <a:pt x="652815" y="401090"/>
                </a:lnTo>
                <a:lnTo>
                  <a:pt x="644359" y="384924"/>
                </a:lnTo>
                <a:close/>
              </a:path>
            </a:pathLst>
          </a:custGeom>
          <a:solidFill>
            <a:srgbClr val="8DC63F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-1193" y="12"/>
            <a:ext cx="7776209" cy="429895"/>
          </a:xfrm>
          <a:custGeom>
            <a:avLst/>
            <a:gdLst/>
            <a:ahLst/>
            <a:cxnLst/>
            <a:rect l="l" t="t" r="r" b="b"/>
            <a:pathLst>
              <a:path w="7776209" h="429895">
                <a:moveTo>
                  <a:pt x="7776006" y="429704"/>
                </a:moveTo>
                <a:lnTo>
                  <a:pt x="0" y="429704"/>
                </a:lnTo>
                <a:lnTo>
                  <a:pt x="0" y="0"/>
                </a:lnTo>
                <a:lnTo>
                  <a:pt x="7776006" y="0"/>
                </a:lnTo>
                <a:lnTo>
                  <a:pt x="7776006" y="429704"/>
                </a:lnTo>
                <a:close/>
              </a:path>
            </a:pathLst>
          </a:custGeom>
          <a:solidFill>
            <a:srgbClr val="8DC63F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-1193" y="10479570"/>
            <a:ext cx="7776209" cy="429895"/>
          </a:xfrm>
          <a:custGeom>
            <a:avLst/>
            <a:gdLst/>
            <a:ahLst/>
            <a:cxnLst/>
            <a:rect l="l" t="t" r="r" b="b"/>
            <a:pathLst>
              <a:path w="7776209" h="429895">
                <a:moveTo>
                  <a:pt x="7776006" y="429704"/>
                </a:moveTo>
                <a:lnTo>
                  <a:pt x="0" y="429704"/>
                </a:lnTo>
                <a:lnTo>
                  <a:pt x="0" y="0"/>
                </a:lnTo>
                <a:lnTo>
                  <a:pt x="7776006" y="0"/>
                </a:lnTo>
                <a:lnTo>
                  <a:pt x="7776006" y="429704"/>
                </a:lnTo>
                <a:close/>
              </a:path>
            </a:pathLst>
          </a:custGeom>
          <a:solidFill>
            <a:srgbClr val="8DC63F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28" name="テキスト ボックス 27">
            <a:extLst>
              <a:ext uri="{FF2B5EF4-FFF2-40B4-BE49-F238E27FC236}">
                <a16:creationId xmlns:a16="http://schemas.microsoft.com/office/drawing/2014/main" id="{66CAEBA0-400A-C248-8514-F5905396EDC5}"/>
              </a:ext>
            </a:extLst>
          </p:cNvPr>
          <p:cNvSpPr txBox="1"/>
          <p:nvPr/>
        </p:nvSpPr>
        <p:spPr>
          <a:xfrm>
            <a:off x="4512807" y="4374897"/>
            <a:ext cx="8601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400" b="1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(</a:t>
            </a:r>
            <a:r>
              <a:rPr lang="ja-JP" altLang="en-US" sz="1400" b="1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税抜</a:t>
            </a:r>
            <a:r>
              <a:rPr lang="en-US" altLang="ja-JP" sz="1400" b="1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)</a:t>
            </a:r>
            <a:endParaRPr kumimoji="1" lang="ja-JP" altLang="en-US" sz="1400"/>
          </a:p>
        </p:txBody>
      </p:sp>
      <p:sp>
        <p:nvSpPr>
          <p:cNvPr id="29" name="object 3">
            <a:extLst>
              <a:ext uri="{FF2B5EF4-FFF2-40B4-BE49-F238E27FC236}">
                <a16:creationId xmlns:a16="http://schemas.microsoft.com/office/drawing/2014/main" id="{DB408CA1-2CC3-474C-A2A0-A3592DBB2BF5}"/>
              </a:ext>
            </a:extLst>
          </p:cNvPr>
          <p:cNvSpPr txBox="1"/>
          <p:nvPr/>
        </p:nvSpPr>
        <p:spPr>
          <a:xfrm>
            <a:off x="5284843" y="4003626"/>
            <a:ext cx="2040134" cy="50520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ts val="3560"/>
              </a:lnSpc>
              <a:spcBef>
                <a:spcPts val="125"/>
              </a:spcBef>
              <a:tabLst>
                <a:tab pos="2084705" algn="l"/>
              </a:tabLst>
            </a:pPr>
            <a:r>
              <a:rPr sz="4000" b="1" spc="15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¥</a:t>
            </a:r>
            <a:r>
              <a:rPr lang="en-US" altLang="ja-JP" sz="4000" b="1" spc="15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2</a:t>
            </a:r>
            <a:r>
              <a:rPr sz="4000" b="1" spc="15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0,000</a:t>
            </a:r>
            <a:endParaRPr sz="4000" b="1" dirty="0">
              <a:latin typeface="Yu Gothic" panose="020B0400000000000000" pitchFamily="34" charset="-128"/>
              <a:ea typeface="Yu Gothic" panose="020B0400000000000000" pitchFamily="34" charset="-128"/>
              <a:cs typeface="mgenplus-1c-black"/>
            </a:endParaRPr>
          </a:p>
        </p:txBody>
      </p:sp>
      <p:sp>
        <p:nvSpPr>
          <p:cNvPr id="30" name="テキスト ボックス 29">
            <a:extLst>
              <a:ext uri="{FF2B5EF4-FFF2-40B4-BE49-F238E27FC236}">
                <a16:creationId xmlns:a16="http://schemas.microsoft.com/office/drawing/2014/main" id="{723CE738-0CF8-3D40-98D7-B232B2285F2D}"/>
              </a:ext>
            </a:extLst>
          </p:cNvPr>
          <p:cNvSpPr txBox="1"/>
          <p:nvPr/>
        </p:nvSpPr>
        <p:spPr>
          <a:xfrm>
            <a:off x="6524487" y="4374897"/>
            <a:ext cx="8601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400" b="1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(</a:t>
            </a:r>
            <a:r>
              <a:rPr lang="ja-JP" altLang="en-US" sz="1400" b="1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税抜</a:t>
            </a:r>
            <a:r>
              <a:rPr lang="en-US" altLang="ja-JP" sz="1400" b="1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)</a:t>
            </a:r>
            <a:endParaRPr kumimoji="1" lang="ja-JP" altLang="en-US" sz="1400"/>
          </a:p>
        </p:txBody>
      </p:sp>
      <p:sp>
        <p:nvSpPr>
          <p:cNvPr id="32" name="object 4">
            <a:extLst>
              <a:ext uri="{FF2B5EF4-FFF2-40B4-BE49-F238E27FC236}">
                <a16:creationId xmlns:a16="http://schemas.microsoft.com/office/drawing/2014/main" id="{88029DA4-A63E-064B-BBAA-4F67EF30783F}"/>
              </a:ext>
            </a:extLst>
          </p:cNvPr>
          <p:cNvSpPr txBox="1"/>
          <p:nvPr/>
        </p:nvSpPr>
        <p:spPr>
          <a:xfrm>
            <a:off x="3348291" y="2127663"/>
            <a:ext cx="1659255" cy="3052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3225">
              <a:lnSpc>
                <a:spcPct val="100000"/>
              </a:lnSpc>
              <a:spcBef>
                <a:spcPts val="100"/>
              </a:spcBef>
            </a:pPr>
            <a:r>
              <a:rPr sz="19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プラン1</a:t>
            </a:r>
            <a:endParaRPr sz="9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34" name="object 5">
            <a:extLst>
              <a:ext uri="{FF2B5EF4-FFF2-40B4-BE49-F238E27FC236}">
                <a16:creationId xmlns:a16="http://schemas.microsoft.com/office/drawing/2014/main" id="{8CCA77BF-BCF8-9E4D-9F62-9C58D4EA4AFA}"/>
              </a:ext>
            </a:extLst>
          </p:cNvPr>
          <p:cNvSpPr txBox="1"/>
          <p:nvPr/>
        </p:nvSpPr>
        <p:spPr>
          <a:xfrm>
            <a:off x="5403405" y="2574267"/>
            <a:ext cx="1712595" cy="10006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300"/>
              </a:lnSpc>
              <a:spcBef>
                <a:spcPts val="1135"/>
              </a:spcBef>
            </a:pPr>
            <a:r>
              <a:rPr sz="900" b="1" spc="15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こちらにプランの説明が入りま</a:t>
            </a:r>
            <a:r>
              <a:rPr sz="9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9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す。</a:t>
            </a:r>
            <a:r>
              <a:rPr sz="900" b="1" spc="9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こちらのプラン</a:t>
            </a:r>
            <a:r>
              <a:rPr sz="9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は</a:t>
            </a:r>
            <a:r>
              <a:rPr sz="900" b="1" spc="-4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、</a:t>
            </a:r>
            <a:r>
              <a:rPr sz="9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○○○  </a:t>
            </a:r>
            <a:r>
              <a:rPr sz="9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の方にオススメのプランになり </a:t>
            </a:r>
            <a:r>
              <a:rPr sz="900" b="1" spc="17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ま</a:t>
            </a:r>
            <a:r>
              <a:rPr sz="9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す。</a:t>
            </a:r>
            <a:r>
              <a:rPr sz="900" b="1" spc="17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基本ツールに加え</a:t>
            </a:r>
            <a:r>
              <a:rPr sz="9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て、 </a:t>
            </a:r>
            <a:r>
              <a:rPr sz="9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様々な特典やサービスを利用す </a:t>
            </a:r>
            <a:r>
              <a:rPr sz="9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ることができます。</a:t>
            </a:r>
            <a:endParaRPr sz="9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134</Words>
  <Application>Microsoft Macintosh PowerPoint</Application>
  <PresentationFormat>ユーザー設定</PresentationFormat>
  <Paragraphs>48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Kozuka Gothic Pr6N</vt:lpstr>
      <vt:lpstr>mgenplus-1c-medium</vt:lpstr>
      <vt:lpstr>Yu Gothic</vt:lpstr>
      <vt:lpstr>Calibri</vt:lpstr>
      <vt:lpstr>Times New Roman</vt:lpstr>
      <vt:lpstr>Office Theme</vt:lpstr>
      <vt:lpstr>選べる2つのお得なプラン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businessmenu02_A4</dc:title>
  <cp:lastModifiedBy>春樹 富永</cp:lastModifiedBy>
  <cp:revision>1</cp:revision>
  <dcterms:created xsi:type="dcterms:W3CDTF">2020-02-28T03:45:24Z</dcterms:created>
  <dcterms:modified xsi:type="dcterms:W3CDTF">2020-02-28T03:53:09Z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2020-02-28T00:00:00Z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2020-02-28T00:00:00Z</vt:filetime>
  </property>
</Properties>
</file>