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>
        <p:scale>
          <a:sx n="88" d="100"/>
          <a:sy n="88" d="100"/>
        </p:scale>
        <p:origin x="1528" y="144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12/25/19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12/25/19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12/25/19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12/25/19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12/25/19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"/>
            <a:ext cx="7776209" cy="10908030"/>
          </a:xfrm>
          <a:custGeom>
            <a:avLst/>
            <a:gdLst/>
            <a:ahLst/>
            <a:cxnLst/>
            <a:rect l="l" t="t" r="r" b="b"/>
            <a:pathLst>
              <a:path w="7776209" h="10908030">
                <a:moveTo>
                  <a:pt x="0" y="10907991"/>
                </a:moveTo>
                <a:lnTo>
                  <a:pt x="7776006" y="10907991"/>
                </a:lnTo>
                <a:lnTo>
                  <a:pt x="7776006" y="0"/>
                </a:lnTo>
                <a:lnTo>
                  <a:pt x="0" y="0"/>
                </a:lnTo>
                <a:lnTo>
                  <a:pt x="0" y="10907991"/>
                </a:lnTo>
                <a:close/>
              </a:path>
            </a:pathLst>
          </a:custGeom>
          <a:solidFill>
            <a:srgbClr val="BE1E2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937" y="436372"/>
            <a:ext cx="7000875" cy="17454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12/25/19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emf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図 10">
            <a:extLst>
              <a:ext uri="{FF2B5EF4-FFF2-40B4-BE49-F238E27FC236}">
                <a16:creationId xmlns:a16="http://schemas.microsoft.com/office/drawing/2014/main" id="{A9F71FC3-DFF6-8947-B330-1C1AB6C2EA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399" y="5425040"/>
            <a:ext cx="4340225" cy="1310042"/>
          </a:xfrm>
          <a:prstGeom prst="rect">
            <a:avLst/>
          </a:prstGeom>
        </p:spPr>
      </p:pic>
      <p:pic>
        <p:nvPicPr>
          <p:cNvPr id="14" name="図 13">
            <a:extLst>
              <a:ext uri="{FF2B5EF4-FFF2-40B4-BE49-F238E27FC236}">
                <a16:creationId xmlns:a16="http://schemas.microsoft.com/office/drawing/2014/main" id="{7165D516-F5C3-6C4C-8BA0-77D3F154F3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6135" y="5075937"/>
            <a:ext cx="2783877" cy="3813810"/>
          </a:xfrm>
          <a:prstGeom prst="rect">
            <a:avLst/>
          </a:prstGeom>
        </p:spPr>
      </p:pic>
      <p:pic>
        <p:nvPicPr>
          <p:cNvPr id="13" name="図 12">
            <a:extLst>
              <a:ext uri="{FF2B5EF4-FFF2-40B4-BE49-F238E27FC236}">
                <a16:creationId xmlns:a16="http://schemas.microsoft.com/office/drawing/2014/main" id="{6B3FC382-2AC9-4348-B8F4-F85CA554B5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8045" y="5160764"/>
            <a:ext cx="2651916" cy="3630665"/>
          </a:xfrm>
          <a:prstGeom prst="rect">
            <a:avLst/>
          </a:prstGeom>
        </p:spPr>
      </p:pic>
      <p:sp>
        <p:nvSpPr>
          <p:cNvPr id="2" name="object 2"/>
          <p:cNvSpPr txBox="1"/>
          <p:nvPr/>
        </p:nvSpPr>
        <p:spPr>
          <a:xfrm>
            <a:off x="1439434" y="381937"/>
            <a:ext cx="497840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居酒屋スタッフ・アルバイト</a:t>
            </a:r>
            <a:endParaRPr sz="3000" b="1" dirty="0">
              <a:latin typeface="Yu Gothic" panose="020B0400000000000000" pitchFamily="34" charset="-128"/>
              <a:ea typeface="Yu Gothic" panose="020B0400000000000000" pitchFamily="34" charset="-128"/>
              <a:cs typeface="mgenplus-1c-heavy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73062" y="3334852"/>
            <a:ext cx="6572250" cy="46609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4050" b="1" spc="-7" baseline="-2057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12</a:t>
            </a:r>
            <a:r>
              <a:rPr sz="2400" b="1" spc="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月新規</a:t>
            </a:r>
            <a:r>
              <a:rPr sz="2400" b="1" spc="-114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 </a:t>
            </a:r>
            <a:r>
              <a:rPr sz="2400" b="1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OPEN</a:t>
            </a:r>
            <a:r>
              <a:rPr sz="2400" b="1" spc="-11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 </a:t>
            </a:r>
            <a:r>
              <a:rPr sz="2400" b="1" spc="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につき新メンバー募集します</a:t>
            </a:r>
            <a:r>
              <a:rPr sz="2400" b="1" spc="-114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 </a:t>
            </a:r>
            <a:r>
              <a:rPr sz="4275" b="1" spc="22" baseline="-2923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!</a:t>
            </a:r>
            <a:endParaRPr sz="4275" b="1" baseline="-2923" dirty="0">
              <a:latin typeface="Yu Gothic" panose="020B0400000000000000" pitchFamily="34" charset="-128"/>
              <a:ea typeface="Yu Gothic" panose="020B0400000000000000" pitchFamily="34" charset="-128"/>
              <a:cs typeface="mgenplus-1c-heavy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9" y="7094725"/>
            <a:ext cx="7776209" cy="3813810"/>
          </a:xfrm>
          <a:custGeom>
            <a:avLst/>
            <a:gdLst/>
            <a:ahLst/>
            <a:cxnLst/>
            <a:rect l="l" t="t" r="r" b="b"/>
            <a:pathLst>
              <a:path w="7776209" h="3813809">
                <a:moveTo>
                  <a:pt x="3904246" y="0"/>
                </a:moveTo>
                <a:lnTo>
                  <a:pt x="3789420" y="626"/>
                </a:lnTo>
                <a:lnTo>
                  <a:pt x="3618282" y="3894"/>
                </a:lnTo>
                <a:lnTo>
                  <a:pt x="3448537" y="9920"/>
                </a:lnTo>
                <a:lnTo>
                  <a:pt x="3280265" y="18661"/>
                </a:lnTo>
                <a:lnTo>
                  <a:pt x="3113546" y="30077"/>
                </a:lnTo>
                <a:lnTo>
                  <a:pt x="2948459" y="44125"/>
                </a:lnTo>
                <a:lnTo>
                  <a:pt x="2785085" y="60764"/>
                </a:lnTo>
                <a:lnTo>
                  <a:pt x="2623503" y="79951"/>
                </a:lnTo>
                <a:lnTo>
                  <a:pt x="2463792" y="101645"/>
                </a:lnTo>
                <a:lnTo>
                  <a:pt x="2306033" y="125804"/>
                </a:lnTo>
                <a:lnTo>
                  <a:pt x="2150305" y="152387"/>
                </a:lnTo>
                <a:lnTo>
                  <a:pt x="1996689" y="181352"/>
                </a:lnTo>
                <a:lnTo>
                  <a:pt x="1845263" y="212656"/>
                </a:lnTo>
                <a:lnTo>
                  <a:pt x="1696107" y="246259"/>
                </a:lnTo>
                <a:lnTo>
                  <a:pt x="1549302" y="282117"/>
                </a:lnTo>
                <a:lnTo>
                  <a:pt x="1404927" y="320191"/>
                </a:lnTo>
                <a:lnTo>
                  <a:pt x="1310067" y="346783"/>
                </a:lnTo>
                <a:lnTo>
                  <a:pt x="1216345" y="374328"/>
                </a:lnTo>
                <a:lnTo>
                  <a:pt x="1123787" y="402814"/>
                </a:lnTo>
                <a:lnTo>
                  <a:pt x="1032414" y="432229"/>
                </a:lnTo>
                <a:lnTo>
                  <a:pt x="942252" y="462560"/>
                </a:lnTo>
                <a:lnTo>
                  <a:pt x="853323" y="493795"/>
                </a:lnTo>
                <a:lnTo>
                  <a:pt x="765652" y="525921"/>
                </a:lnTo>
                <a:lnTo>
                  <a:pt x="679262" y="558926"/>
                </a:lnTo>
                <a:lnTo>
                  <a:pt x="594176" y="592798"/>
                </a:lnTo>
                <a:lnTo>
                  <a:pt x="510418" y="627524"/>
                </a:lnTo>
                <a:lnTo>
                  <a:pt x="428012" y="663092"/>
                </a:lnTo>
                <a:lnTo>
                  <a:pt x="346982" y="699490"/>
                </a:lnTo>
                <a:lnTo>
                  <a:pt x="267350" y="736705"/>
                </a:lnTo>
                <a:lnTo>
                  <a:pt x="189142" y="774725"/>
                </a:lnTo>
                <a:lnTo>
                  <a:pt x="112379" y="813537"/>
                </a:lnTo>
                <a:lnTo>
                  <a:pt x="74548" y="833236"/>
                </a:lnTo>
                <a:lnTo>
                  <a:pt x="37087" y="853129"/>
                </a:lnTo>
                <a:lnTo>
                  <a:pt x="0" y="873213"/>
                </a:lnTo>
                <a:lnTo>
                  <a:pt x="0" y="3813289"/>
                </a:lnTo>
                <a:lnTo>
                  <a:pt x="7775956" y="3813289"/>
                </a:lnTo>
                <a:lnTo>
                  <a:pt x="7775956" y="855624"/>
                </a:lnTo>
                <a:lnTo>
                  <a:pt x="7738954" y="835924"/>
                </a:lnTo>
                <a:lnTo>
                  <a:pt x="7701590" y="816413"/>
                </a:lnTo>
                <a:lnTo>
                  <a:pt x="7625785" y="777965"/>
                </a:lnTo>
                <a:lnTo>
                  <a:pt x="7548564" y="740290"/>
                </a:lnTo>
                <a:lnTo>
                  <a:pt x="7469948" y="703402"/>
                </a:lnTo>
                <a:lnTo>
                  <a:pt x="7389961" y="667312"/>
                </a:lnTo>
                <a:lnTo>
                  <a:pt x="7308626" y="632032"/>
                </a:lnTo>
                <a:lnTo>
                  <a:pt x="7225965" y="597573"/>
                </a:lnTo>
                <a:lnTo>
                  <a:pt x="7142002" y="563949"/>
                </a:lnTo>
                <a:lnTo>
                  <a:pt x="7056759" y="531171"/>
                </a:lnTo>
                <a:lnTo>
                  <a:pt x="6970260" y="499251"/>
                </a:lnTo>
                <a:lnTo>
                  <a:pt x="6882526" y="468201"/>
                </a:lnTo>
                <a:lnTo>
                  <a:pt x="6793582" y="438033"/>
                </a:lnTo>
                <a:lnTo>
                  <a:pt x="6703449" y="408758"/>
                </a:lnTo>
                <a:lnTo>
                  <a:pt x="6612151" y="380390"/>
                </a:lnTo>
                <a:lnTo>
                  <a:pt x="6519710" y="352939"/>
                </a:lnTo>
                <a:lnTo>
                  <a:pt x="6378957" y="313510"/>
                </a:lnTo>
                <a:lnTo>
                  <a:pt x="6235761" y="276214"/>
                </a:lnTo>
                <a:lnTo>
                  <a:pt x="6090201" y="241091"/>
                </a:lnTo>
                <a:lnTo>
                  <a:pt x="5942353" y="208181"/>
                </a:lnTo>
                <a:lnTo>
                  <a:pt x="5792295" y="177524"/>
                </a:lnTo>
                <a:lnTo>
                  <a:pt x="5640103" y="149162"/>
                </a:lnTo>
                <a:lnTo>
                  <a:pt x="5485855" y="123135"/>
                </a:lnTo>
                <a:lnTo>
                  <a:pt x="5329627" y="99482"/>
                </a:lnTo>
                <a:lnTo>
                  <a:pt x="5171498" y="78245"/>
                </a:lnTo>
                <a:lnTo>
                  <a:pt x="5011544" y="59464"/>
                </a:lnTo>
                <a:lnTo>
                  <a:pt x="4849842" y="43179"/>
                </a:lnTo>
                <a:lnTo>
                  <a:pt x="4686470" y="29430"/>
                </a:lnTo>
                <a:lnTo>
                  <a:pt x="4521505" y="18259"/>
                </a:lnTo>
                <a:lnTo>
                  <a:pt x="4355023" y="9705"/>
                </a:lnTo>
                <a:lnTo>
                  <a:pt x="4187102" y="3810"/>
                </a:lnTo>
                <a:lnTo>
                  <a:pt x="4017820" y="612"/>
                </a:lnTo>
                <a:lnTo>
                  <a:pt x="390424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27050" y="7740342"/>
            <a:ext cx="3435350" cy="322523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ts val="2360"/>
              </a:lnSpc>
              <a:spcBef>
                <a:spcPts val="114"/>
              </a:spcBef>
            </a:pPr>
            <a:r>
              <a:rPr sz="2000" b="1" spc="1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フリーター・</a:t>
            </a:r>
            <a:r>
              <a:rPr sz="2000" b="1" spc="15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未経験者大歓迎</a:t>
            </a:r>
            <a:endParaRPr sz="3500" b="1" dirty="0">
              <a:latin typeface="Yu Gothic" panose="020B0400000000000000" pitchFamily="34" charset="-128"/>
              <a:ea typeface="Yu Gothic" panose="020B0400000000000000" pitchFamily="34" charset="-128"/>
              <a:cs typeface="mgenplus-1c-heavy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39434" y="10103248"/>
            <a:ext cx="4875530" cy="51625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3300" b="1" baseline="252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求人用</a:t>
            </a:r>
            <a:r>
              <a:rPr sz="3300" b="1" spc="-179" baseline="252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 </a:t>
            </a:r>
            <a:r>
              <a:rPr sz="3300" b="1" spc="-7" baseline="252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TEL</a:t>
            </a:r>
            <a:r>
              <a:rPr sz="3300" b="1" spc="172" baseline="252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 </a:t>
            </a:r>
            <a:r>
              <a:rPr sz="3200" b="1" spc="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000-0000-0000</a:t>
            </a:r>
            <a:endParaRPr sz="3200" b="1" dirty="0">
              <a:latin typeface="Yu Gothic" panose="020B0400000000000000" pitchFamily="34" charset="-128"/>
              <a:ea typeface="Yu Gothic" panose="020B0400000000000000" pitchFamily="34" charset="-128"/>
              <a:cs typeface="mgenplus-1c-heavy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111686" y="7740342"/>
            <a:ext cx="3054985" cy="3319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31700"/>
              </a:lnSpc>
              <a:spcBef>
                <a:spcPts val="95"/>
              </a:spcBef>
              <a:tabLst>
                <a:tab pos="1322705" algn="l"/>
              </a:tabLst>
            </a:pPr>
            <a:r>
              <a:rPr lang="ja-JP" altLang="en-US" sz="1700" b="1"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・○○○○○○○○○○○○</a:t>
            </a:r>
            <a:endParaRPr sz="17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pic>
        <p:nvPicPr>
          <p:cNvPr id="9" name="図 8">
            <a:extLst>
              <a:ext uri="{FF2B5EF4-FFF2-40B4-BE49-F238E27FC236}">
                <a16:creationId xmlns:a16="http://schemas.microsoft.com/office/drawing/2014/main" id="{32022AEA-F8D8-7E47-B244-437751DD68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3062" y="970254"/>
            <a:ext cx="6572250" cy="2654530"/>
          </a:xfrm>
          <a:prstGeom prst="rect">
            <a:avLst/>
          </a:prstGeom>
        </p:spPr>
      </p:pic>
      <p:pic>
        <p:nvPicPr>
          <p:cNvPr id="10" name="図 9">
            <a:extLst>
              <a:ext uri="{FF2B5EF4-FFF2-40B4-BE49-F238E27FC236}">
                <a16:creationId xmlns:a16="http://schemas.microsoft.com/office/drawing/2014/main" id="{732E040C-CE47-2C40-8859-8456445673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003" y="8959850"/>
            <a:ext cx="6997700" cy="1041400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2439776" y="5964922"/>
            <a:ext cx="2973705" cy="32067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1900" b="1" spc="3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高待遇だから続けやすい！</a:t>
            </a:r>
            <a:endParaRPr sz="1900" b="1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pic>
        <p:nvPicPr>
          <p:cNvPr id="16" name="図 15">
            <a:extLst>
              <a:ext uri="{FF2B5EF4-FFF2-40B4-BE49-F238E27FC236}">
                <a16:creationId xmlns:a16="http://schemas.microsoft.com/office/drawing/2014/main" id="{4910AF92-8E07-E640-A0FF-95AB745C002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2132" y="3854450"/>
            <a:ext cx="2336800" cy="838200"/>
          </a:xfrm>
          <a:prstGeom prst="rect">
            <a:avLst/>
          </a:prstGeom>
        </p:spPr>
      </p:pic>
      <p:pic>
        <p:nvPicPr>
          <p:cNvPr id="17" name="図 16">
            <a:extLst>
              <a:ext uri="{FF2B5EF4-FFF2-40B4-BE49-F238E27FC236}">
                <a16:creationId xmlns:a16="http://schemas.microsoft.com/office/drawing/2014/main" id="{0924B0BE-2BEC-3D43-9624-51414CA426E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88932" y="3854450"/>
            <a:ext cx="2336800" cy="838200"/>
          </a:xfrm>
          <a:prstGeom prst="rect">
            <a:avLst/>
          </a:prstGeom>
        </p:spPr>
      </p:pic>
      <p:pic>
        <p:nvPicPr>
          <p:cNvPr id="18" name="図 17">
            <a:extLst>
              <a:ext uri="{FF2B5EF4-FFF2-40B4-BE49-F238E27FC236}">
                <a16:creationId xmlns:a16="http://schemas.microsoft.com/office/drawing/2014/main" id="{17ABCA29-839C-6343-9868-6EE5E70C954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02286" y="3854450"/>
            <a:ext cx="2336800" cy="838200"/>
          </a:xfrm>
          <a:prstGeom prst="rect">
            <a:avLst/>
          </a:prstGeom>
        </p:spPr>
      </p:pic>
      <p:pic>
        <p:nvPicPr>
          <p:cNvPr id="19" name="図 18">
            <a:extLst>
              <a:ext uri="{FF2B5EF4-FFF2-40B4-BE49-F238E27FC236}">
                <a16:creationId xmlns:a16="http://schemas.microsoft.com/office/drawing/2014/main" id="{BFB83593-A70B-A24F-8D38-162921DFD61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2132" y="4586964"/>
            <a:ext cx="2336800" cy="838200"/>
          </a:xfrm>
          <a:prstGeom prst="rect">
            <a:avLst/>
          </a:prstGeom>
        </p:spPr>
      </p:pic>
      <p:pic>
        <p:nvPicPr>
          <p:cNvPr id="20" name="図 19">
            <a:extLst>
              <a:ext uri="{FF2B5EF4-FFF2-40B4-BE49-F238E27FC236}">
                <a16:creationId xmlns:a16="http://schemas.microsoft.com/office/drawing/2014/main" id="{1DDF1A10-45DF-A94E-A117-B12B9F735FD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88932" y="4586964"/>
            <a:ext cx="2336800" cy="838200"/>
          </a:xfrm>
          <a:prstGeom prst="rect">
            <a:avLst/>
          </a:prstGeom>
        </p:spPr>
      </p:pic>
      <p:pic>
        <p:nvPicPr>
          <p:cNvPr id="21" name="図 20">
            <a:extLst>
              <a:ext uri="{FF2B5EF4-FFF2-40B4-BE49-F238E27FC236}">
                <a16:creationId xmlns:a16="http://schemas.microsoft.com/office/drawing/2014/main" id="{2FE9E902-7723-8F41-8C72-446107712F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02286" y="4586964"/>
            <a:ext cx="2336800" cy="838200"/>
          </a:xfrm>
          <a:prstGeom prst="rect">
            <a:avLst/>
          </a:prstGeom>
        </p:spPr>
      </p:pic>
      <p:sp>
        <p:nvSpPr>
          <p:cNvPr id="22" name="object 8">
            <a:extLst>
              <a:ext uri="{FF2B5EF4-FFF2-40B4-BE49-F238E27FC236}">
                <a16:creationId xmlns:a16="http://schemas.microsoft.com/office/drawing/2014/main" id="{D1A6B11D-B025-BE4D-B38D-828BEC10D53E}"/>
              </a:ext>
            </a:extLst>
          </p:cNvPr>
          <p:cNvSpPr txBox="1"/>
          <p:nvPr/>
        </p:nvSpPr>
        <p:spPr>
          <a:xfrm>
            <a:off x="611663" y="4092898"/>
            <a:ext cx="2017738" cy="32067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ja-JP" altLang="en-US" sz="1900" b="1" spc="3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週</a:t>
            </a:r>
            <a:r>
              <a:rPr lang="en-US" altLang="ja-JP" sz="1900" b="1" spc="3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2</a:t>
            </a:r>
            <a:r>
              <a:rPr lang="ja-JP" altLang="en-US" sz="1900" b="1" spc="3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日</a:t>
            </a:r>
            <a:r>
              <a:rPr lang="en-US" altLang="ja-JP" sz="1900" b="1" spc="3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〜</a:t>
            </a:r>
            <a:r>
              <a:rPr lang="ja-JP" altLang="en-US" sz="1900" b="1" spc="3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から</a:t>
            </a:r>
            <a:r>
              <a:rPr lang="en" sz="1900" b="1" spc="3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OK</a:t>
            </a:r>
            <a:r>
              <a:rPr sz="1900" b="1" spc="3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！</a:t>
            </a:r>
            <a:endParaRPr sz="1900" b="1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23" name="object 8">
            <a:extLst>
              <a:ext uri="{FF2B5EF4-FFF2-40B4-BE49-F238E27FC236}">
                <a16:creationId xmlns:a16="http://schemas.microsoft.com/office/drawing/2014/main" id="{B3ED7B19-2908-A548-A6C7-6ED42DB89163}"/>
              </a:ext>
            </a:extLst>
          </p:cNvPr>
          <p:cNvSpPr txBox="1"/>
          <p:nvPr/>
        </p:nvSpPr>
        <p:spPr>
          <a:xfrm>
            <a:off x="781471" y="4828620"/>
            <a:ext cx="1580729" cy="32067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ja-JP" altLang="en-US" sz="1900" b="1" spc="3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未経験者歓迎</a:t>
            </a:r>
            <a:endParaRPr sz="1900" b="1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24" name="object 8">
            <a:extLst>
              <a:ext uri="{FF2B5EF4-FFF2-40B4-BE49-F238E27FC236}">
                <a16:creationId xmlns:a16="http://schemas.microsoft.com/office/drawing/2014/main" id="{399E7D32-C424-0E43-97B4-7AA084C48A10}"/>
              </a:ext>
            </a:extLst>
          </p:cNvPr>
          <p:cNvSpPr txBox="1"/>
          <p:nvPr/>
        </p:nvSpPr>
        <p:spPr>
          <a:xfrm>
            <a:off x="3236218" y="4092898"/>
            <a:ext cx="1299963" cy="30970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ja-JP" altLang="en-US" sz="1900" b="1" spc="3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交通費支給</a:t>
            </a:r>
            <a:endParaRPr lang="en-US" altLang="ja-JP" sz="1900" b="1" spc="30" dirty="0">
              <a:solidFill>
                <a:srgbClr val="231F20"/>
              </a:solidFill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25" name="object 8">
            <a:extLst>
              <a:ext uri="{FF2B5EF4-FFF2-40B4-BE49-F238E27FC236}">
                <a16:creationId xmlns:a16="http://schemas.microsoft.com/office/drawing/2014/main" id="{D418F342-7227-5E44-A88C-6F3B8ECD4718}"/>
              </a:ext>
            </a:extLst>
          </p:cNvPr>
          <p:cNvSpPr txBox="1"/>
          <p:nvPr/>
        </p:nvSpPr>
        <p:spPr>
          <a:xfrm>
            <a:off x="3378457" y="4808136"/>
            <a:ext cx="1020456" cy="32067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ja-JP" altLang="en-US" sz="1900" b="1" spc="3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賄い付き</a:t>
            </a:r>
            <a:endParaRPr sz="1900" b="1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26" name="object 8">
            <a:extLst>
              <a:ext uri="{FF2B5EF4-FFF2-40B4-BE49-F238E27FC236}">
                <a16:creationId xmlns:a16="http://schemas.microsoft.com/office/drawing/2014/main" id="{F2EDD627-1F77-BC4B-9C89-3BD663FB605F}"/>
              </a:ext>
            </a:extLst>
          </p:cNvPr>
          <p:cNvSpPr txBox="1"/>
          <p:nvPr/>
        </p:nvSpPr>
        <p:spPr>
          <a:xfrm>
            <a:off x="5328965" y="4092898"/>
            <a:ext cx="2017738" cy="32067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ja-JP" altLang="en-US" sz="1900" b="1" spc="3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学生・主婦歓迎</a:t>
            </a:r>
            <a:endParaRPr sz="1900" b="1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27" name="object 8">
            <a:extLst>
              <a:ext uri="{FF2B5EF4-FFF2-40B4-BE49-F238E27FC236}">
                <a16:creationId xmlns:a16="http://schemas.microsoft.com/office/drawing/2014/main" id="{5C88180A-1DBB-2C45-AFD7-FD3874C33D49}"/>
              </a:ext>
            </a:extLst>
          </p:cNvPr>
          <p:cNvSpPr txBox="1"/>
          <p:nvPr/>
        </p:nvSpPr>
        <p:spPr>
          <a:xfrm>
            <a:off x="5487881" y="4828619"/>
            <a:ext cx="1588205" cy="32067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lang="ja-JP" altLang="en-US" sz="1900" b="1" spc="3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深夜時給</a:t>
            </a:r>
            <a:r>
              <a:rPr lang="en-US" altLang="ja-JP" sz="1900" b="1" spc="3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UP</a:t>
            </a:r>
            <a:endParaRPr sz="1900" b="1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28" name="object 5">
            <a:extLst>
              <a:ext uri="{FF2B5EF4-FFF2-40B4-BE49-F238E27FC236}">
                <a16:creationId xmlns:a16="http://schemas.microsoft.com/office/drawing/2014/main" id="{8D6D5978-1232-9A45-83A2-CA098A86E46B}"/>
              </a:ext>
            </a:extLst>
          </p:cNvPr>
          <p:cNvSpPr txBox="1"/>
          <p:nvPr/>
        </p:nvSpPr>
        <p:spPr>
          <a:xfrm>
            <a:off x="573062" y="8171359"/>
            <a:ext cx="3435350" cy="7585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ts val="5780"/>
              </a:lnSpc>
            </a:pPr>
            <a:r>
              <a:rPr sz="4650" b="1" baseline="3584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時給</a:t>
            </a:r>
            <a:r>
              <a:rPr sz="4650" b="1" spc="330" baseline="3584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 </a:t>
            </a:r>
            <a:r>
              <a:rPr sz="4850" b="1" spc="-5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1200</a:t>
            </a:r>
            <a:r>
              <a:rPr sz="3500" b="1" spc="1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mgenplus-1c-heavy"/>
              </a:rPr>
              <a:t>円〜</a:t>
            </a:r>
            <a:endParaRPr sz="3500" b="1" dirty="0">
              <a:latin typeface="Yu Gothic" panose="020B0400000000000000" pitchFamily="34" charset="-128"/>
              <a:ea typeface="Yu Gothic" panose="020B0400000000000000" pitchFamily="34" charset="-128"/>
              <a:cs typeface="mgenplus-1c-heavy"/>
            </a:endParaRPr>
          </a:p>
        </p:txBody>
      </p:sp>
      <p:sp>
        <p:nvSpPr>
          <p:cNvPr id="29" name="object 7">
            <a:extLst>
              <a:ext uri="{FF2B5EF4-FFF2-40B4-BE49-F238E27FC236}">
                <a16:creationId xmlns:a16="http://schemas.microsoft.com/office/drawing/2014/main" id="{3EC98ED9-7862-0441-8C8B-8D04C903B299}"/>
              </a:ext>
            </a:extLst>
          </p:cNvPr>
          <p:cNvSpPr txBox="1"/>
          <p:nvPr/>
        </p:nvSpPr>
        <p:spPr>
          <a:xfrm>
            <a:off x="4111686" y="8094304"/>
            <a:ext cx="3054985" cy="3319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31700"/>
              </a:lnSpc>
              <a:spcBef>
                <a:spcPts val="95"/>
              </a:spcBef>
              <a:tabLst>
                <a:tab pos="1322705" algn="l"/>
              </a:tabLst>
            </a:pPr>
            <a:r>
              <a:rPr lang="ja-JP" altLang="en-US" sz="1700" b="1"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・○○○○○○○○○○○○</a:t>
            </a:r>
            <a:endParaRPr sz="17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sp>
        <p:nvSpPr>
          <p:cNvPr id="30" name="object 7">
            <a:extLst>
              <a:ext uri="{FF2B5EF4-FFF2-40B4-BE49-F238E27FC236}">
                <a16:creationId xmlns:a16="http://schemas.microsoft.com/office/drawing/2014/main" id="{960F962D-F137-1F43-BD2F-82D66C360771}"/>
              </a:ext>
            </a:extLst>
          </p:cNvPr>
          <p:cNvSpPr txBox="1"/>
          <p:nvPr/>
        </p:nvSpPr>
        <p:spPr>
          <a:xfrm>
            <a:off x="4111686" y="8448266"/>
            <a:ext cx="3054985" cy="3319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31700"/>
              </a:lnSpc>
              <a:spcBef>
                <a:spcPts val="95"/>
              </a:spcBef>
              <a:tabLst>
                <a:tab pos="1322705" algn="l"/>
              </a:tabLst>
            </a:pPr>
            <a:r>
              <a:rPr lang="ja-JP" altLang="en-US" sz="1700" b="1">
                <a:latin typeface="Yu Gothic" panose="020B0400000000000000" pitchFamily="34" charset="-128"/>
                <a:ea typeface="Yu Gothic" panose="020B0400000000000000" pitchFamily="34" charset="-128"/>
                <a:cs typeface="mgenplus-1c-medium"/>
              </a:rPr>
              <a:t>・○○○○○○○○○○○○</a:t>
            </a:r>
            <a:endParaRPr sz="1700" b="1" dirty="0">
              <a:latin typeface="Yu Gothic" panose="020B0400000000000000" pitchFamily="34" charset="-128"/>
              <a:ea typeface="Yu Gothic" panose="020B0400000000000000" pitchFamily="34" charset="-128"/>
              <a:cs typeface="mgenplus-1c-medium"/>
            </a:endParaRPr>
          </a:p>
        </p:txBody>
      </p:sp>
      <p:sp>
        <p:nvSpPr>
          <p:cNvPr id="31" name="正方形/長方形 30">
            <a:extLst>
              <a:ext uri="{FF2B5EF4-FFF2-40B4-BE49-F238E27FC236}">
                <a16:creationId xmlns:a16="http://schemas.microsoft.com/office/drawing/2014/main" id="{0EA20591-4C56-CB42-89FC-2590F09A1B28}"/>
              </a:ext>
            </a:extLst>
          </p:cNvPr>
          <p:cNvSpPr/>
          <p:nvPr/>
        </p:nvSpPr>
        <p:spPr>
          <a:xfrm>
            <a:off x="496676" y="9031897"/>
            <a:ext cx="32371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b="1">
                <a:latin typeface="Yu Gothic" panose="020B0400000000000000" pitchFamily="34" charset="-128"/>
                <a:ea typeface="Yu Gothic" panose="020B0400000000000000" pitchFamily="34" charset="-128"/>
              </a:rPr>
              <a:t>勤務時間：○○○○○○○○</a:t>
            </a:r>
          </a:p>
          <a:p>
            <a:r>
              <a:rPr lang="ja-JP" altLang="en-US" b="1">
                <a:latin typeface="Yu Gothic" panose="020B0400000000000000" pitchFamily="34" charset="-128"/>
                <a:ea typeface="Yu Gothic" panose="020B0400000000000000" pitchFamily="34" charset="-128"/>
              </a:rPr>
              <a:t>勤務曜日：○○○○○○○○</a:t>
            </a:r>
          </a:p>
          <a:p>
            <a:r>
              <a:rPr lang="ja-JP" altLang="en-US" b="1">
                <a:latin typeface="Yu Gothic" panose="020B0400000000000000" pitchFamily="34" charset="-128"/>
                <a:ea typeface="Yu Gothic" panose="020B0400000000000000" pitchFamily="34" charset="-128"/>
              </a:rPr>
              <a:t>仕事内容：○○○○○○○○</a:t>
            </a:r>
          </a:p>
        </p:txBody>
      </p:sp>
      <p:sp>
        <p:nvSpPr>
          <p:cNvPr id="32" name="正方形/長方形 31">
            <a:extLst>
              <a:ext uri="{FF2B5EF4-FFF2-40B4-BE49-F238E27FC236}">
                <a16:creationId xmlns:a16="http://schemas.microsoft.com/office/drawing/2014/main" id="{5DD15F51-48D4-5047-B9FD-3E0B012817C8}"/>
              </a:ext>
            </a:extLst>
          </p:cNvPr>
          <p:cNvSpPr/>
          <p:nvPr/>
        </p:nvSpPr>
        <p:spPr>
          <a:xfrm>
            <a:off x="3696078" y="9058168"/>
            <a:ext cx="36506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b="1">
                <a:latin typeface="Yu Gothic" panose="020B0400000000000000" pitchFamily="34" charset="-128"/>
                <a:ea typeface="Yu Gothic" panose="020B0400000000000000" pitchFamily="34" charset="-128"/>
              </a:rPr>
              <a:t>待遇：○○○○○○○○</a:t>
            </a:r>
          </a:p>
          <a:p>
            <a:r>
              <a:rPr lang="ja-JP" altLang="en-US" b="1">
                <a:latin typeface="Yu Gothic" panose="020B0400000000000000" pitchFamily="34" charset="-128"/>
                <a:ea typeface="Yu Gothic" panose="020B0400000000000000" pitchFamily="34" charset="-128"/>
              </a:rPr>
              <a:t>勤務地：○○○○○○○○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Words>136</Words>
  <Application>Microsoft Macintosh PowerPoint</Application>
  <PresentationFormat>ユーザー設定</PresentationFormat>
  <Paragraphs>20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2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4" baseType="lpstr">
      <vt:lpstr>Yu Gothic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居酒屋求人_A4</dc:title>
  <cp:lastModifiedBy>春樹 富永</cp:lastModifiedBy>
  <cp:revision>3</cp:revision>
  <dcterms:created xsi:type="dcterms:W3CDTF">2019-12-24T08:52:13Z</dcterms:created>
  <dcterms:modified xsi:type="dcterms:W3CDTF">2019-12-25T06:51:38Z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2019-12-24T00:00:00Z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2019-12-24T00:00:00Z</vt:filetime>
  </property>
</Properties>
</file>