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39"/>
    <p:restoredTop sz="94694"/>
  </p:normalViewPr>
  <p:slideViewPr>
    <p:cSldViewPr>
      <p:cViewPr>
        <p:scale>
          <a:sx n="219" d="100"/>
          <a:sy n="219" d="100"/>
        </p:scale>
        <p:origin x="-1184" y="-4120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12/24/19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12/24/19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12/24/19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12/24/19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12/24/19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7776209" cy="10908030"/>
          </a:xfrm>
          <a:custGeom>
            <a:avLst/>
            <a:gdLst/>
            <a:ahLst/>
            <a:cxnLst/>
            <a:rect l="l" t="t" r="r" b="b"/>
            <a:pathLst>
              <a:path w="7776209" h="10908030">
                <a:moveTo>
                  <a:pt x="0" y="10907991"/>
                </a:moveTo>
                <a:lnTo>
                  <a:pt x="7776006" y="10907991"/>
                </a:lnTo>
                <a:lnTo>
                  <a:pt x="7776006" y="0"/>
                </a:lnTo>
                <a:lnTo>
                  <a:pt x="0" y="0"/>
                </a:lnTo>
                <a:lnTo>
                  <a:pt x="0" y="10907991"/>
                </a:lnTo>
                <a:close/>
              </a:path>
            </a:pathLst>
          </a:custGeom>
          <a:solidFill>
            <a:srgbClr val="FDE3D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12/24/19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3">
            <a:extLst>
              <a:ext uri="{FF2B5EF4-FFF2-40B4-BE49-F238E27FC236}">
                <a16:creationId xmlns:a16="http://schemas.microsoft.com/office/drawing/2014/main" id="{EBC9CEA8-CB8D-184D-8754-3E335DB222E1}"/>
              </a:ext>
            </a:extLst>
          </p:cNvPr>
          <p:cNvSpPr/>
          <p:nvPr/>
        </p:nvSpPr>
        <p:spPr>
          <a:xfrm>
            <a:off x="543551" y="3887326"/>
            <a:ext cx="6567170" cy="3173095"/>
          </a:xfrm>
          <a:custGeom>
            <a:avLst/>
            <a:gdLst/>
            <a:ahLst/>
            <a:cxnLst/>
            <a:rect l="l" t="t" r="r" b="b"/>
            <a:pathLst>
              <a:path w="6567170" h="3173095">
                <a:moveTo>
                  <a:pt x="6257810" y="0"/>
                </a:moveTo>
                <a:lnTo>
                  <a:pt x="308737" y="0"/>
                </a:lnTo>
                <a:lnTo>
                  <a:pt x="263114" y="3347"/>
                </a:lnTo>
                <a:lnTo>
                  <a:pt x="219569" y="13071"/>
                </a:lnTo>
                <a:lnTo>
                  <a:pt x="178581" y="28694"/>
                </a:lnTo>
                <a:lnTo>
                  <a:pt x="140626" y="49738"/>
                </a:lnTo>
                <a:lnTo>
                  <a:pt x="106183" y="75726"/>
                </a:lnTo>
                <a:lnTo>
                  <a:pt x="75728" y="106181"/>
                </a:lnTo>
                <a:lnTo>
                  <a:pt x="49739" y="140623"/>
                </a:lnTo>
                <a:lnTo>
                  <a:pt x="28694" y="178576"/>
                </a:lnTo>
                <a:lnTo>
                  <a:pt x="13071" y="219562"/>
                </a:lnTo>
                <a:lnTo>
                  <a:pt x="3347" y="263104"/>
                </a:lnTo>
                <a:lnTo>
                  <a:pt x="0" y="308724"/>
                </a:lnTo>
                <a:lnTo>
                  <a:pt x="0" y="2864256"/>
                </a:lnTo>
                <a:lnTo>
                  <a:pt x="3347" y="2909879"/>
                </a:lnTo>
                <a:lnTo>
                  <a:pt x="13071" y="2953423"/>
                </a:lnTo>
                <a:lnTo>
                  <a:pt x="28694" y="2994411"/>
                </a:lnTo>
                <a:lnTo>
                  <a:pt x="49739" y="3032366"/>
                </a:lnTo>
                <a:lnTo>
                  <a:pt x="75728" y="3066810"/>
                </a:lnTo>
                <a:lnTo>
                  <a:pt x="106183" y="3097265"/>
                </a:lnTo>
                <a:lnTo>
                  <a:pt x="140626" y="3123253"/>
                </a:lnTo>
                <a:lnTo>
                  <a:pt x="178581" y="3144298"/>
                </a:lnTo>
                <a:lnTo>
                  <a:pt x="219569" y="3159921"/>
                </a:lnTo>
                <a:lnTo>
                  <a:pt x="263114" y="3169645"/>
                </a:lnTo>
                <a:lnTo>
                  <a:pt x="308737" y="3172993"/>
                </a:lnTo>
                <a:lnTo>
                  <a:pt x="6257810" y="3172993"/>
                </a:lnTo>
                <a:lnTo>
                  <a:pt x="6303433" y="3169645"/>
                </a:lnTo>
                <a:lnTo>
                  <a:pt x="6346977" y="3159921"/>
                </a:lnTo>
                <a:lnTo>
                  <a:pt x="6387966" y="3144298"/>
                </a:lnTo>
                <a:lnTo>
                  <a:pt x="6425920" y="3123253"/>
                </a:lnTo>
                <a:lnTo>
                  <a:pt x="6460364" y="3097265"/>
                </a:lnTo>
                <a:lnTo>
                  <a:pt x="6490819" y="3066810"/>
                </a:lnTo>
                <a:lnTo>
                  <a:pt x="6516808" y="3032366"/>
                </a:lnTo>
                <a:lnTo>
                  <a:pt x="6537852" y="2994411"/>
                </a:lnTo>
                <a:lnTo>
                  <a:pt x="6553476" y="2953423"/>
                </a:lnTo>
                <a:lnTo>
                  <a:pt x="6563200" y="2909879"/>
                </a:lnTo>
                <a:lnTo>
                  <a:pt x="6566547" y="2864256"/>
                </a:lnTo>
                <a:lnTo>
                  <a:pt x="6566547" y="308724"/>
                </a:lnTo>
                <a:lnTo>
                  <a:pt x="6563200" y="263104"/>
                </a:lnTo>
                <a:lnTo>
                  <a:pt x="6553476" y="219562"/>
                </a:lnTo>
                <a:lnTo>
                  <a:pt x="6537852" y="178576"/>
                </a:lnTo>
                <a:lnTo>
                  <a:pt x="6516808" y="140623"/>
                </a:lnTo>
                <a:lnTo>
                  <a:pt x="6490819" y="106181"/>
                </a:lnTo>
                <a:lnTo>
                  <a:pt x="6460364" y="75726"/>
                </a:lnTo>
                <a:lnTo>
                  <a:pt x="6425920" y="49738"/>
                </a:lnTo>
                <a:lnTo>
                  <a:pt x="6387966" y="28694"/>
                </a:lnTo>
                <a:lnTo>
                  <a:pt x="6346977" y="13071"/>
                </a:lnTo>
                <a:lnTo>
                  <a:pt x="6303433" y="3347"/>
                </a:lnTo>
                <a:lnTo>
                  <a:pt x="625781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4">
            <a:extLst>
              <a:ext uri="{FF2B5EF4-FFF2-40B4-BE49-F238E27FC236}">
                <a16:creationId xmlns:a16="http://schemas.microsoft.com/office/drawing/2014/main" id="{E4A078AD-A2C1-3443-831C-728D8A44C125}"/>
              </a:ext>
            </a:extLst>
          </p:cNvPr>
          <p:cNvSpPr/>
          <p:nvPr/>
        </p:nvSpPr>
        <p:spPr>
          <a:xfrm>
            <a:off x="543551" y="3887326"/>
            <a:ext cx="6567170" cy="3173095"/>
          </a:xfrm>
          <a:custGeom>
            <a:avLst/>
            <a:gdLst/>
            <a:ahLst/>
            <a:cxnLst/>
            <a:rect l="l" t="t" r="r" b="b"/>
            <a:pathLst>
              <a:path w="6567170" h="3173095">
                <a:moveTo>
                  <a:pt x="6257810" y="3172993"/>
                </a:moveTo>
                <a:lnTo>
                  <a:pt x="308737" y="3172993"/>
                </a:lnTo>
                <a:lnTo>
                  <a:pt x="263114" y="3169645"/>
                </a:lnTo>
                <a:lnTo>
                  <a:pt x="219569" y="3159921"/>
                </a:lnTo>
                <a:lnTo>
                  <a:pt x="178581" y="3144298"/>
                </a:lnTo>
                <a:lnTo>
                  <a:pt x="140626" y="3123253"/>
                </a:lnTo>
                <a:lnTo>
                  <a:pt x="106183" y="3097265"/>
                </a:lnTo>
                <a:lnTo>
                  <a:pt x="75728" y="3066810"/>
                </a:lnTo>
                <a:lnTo>
                  <a:pt x="49739" y="3032366"/>
                </a:lnTo>
                <a:lnTo>
                  <a:pt x="28694" y="2994411"/>
                </a:lnTo>
                <a:lnTo>
                  <a:pt x="13071" y="2953423"/>
                </a:lnTo>
                <a:lnTo>
                  <a:pt x="3347" y="2909879"/>
                </a:lnTo>
                <a:lnTo>
                  <a:pt x="0" y="2864256"/>
                </a:lnTo>
                <a:lnTo>
                  <a:pt x="0" y="308724"/>
                </a:lnTo>
                <a:lnTo>
                  <a:pt x="3347" y="263104"/>
                </a:lnTo>
                <a:lnTo>
                  <a:pt x="13071" y="219562"/>
                </a:lnTo>
                <a:lnTo>
                  <a:pt x="28694" y="178576"/>
                </a:lnTo>
                <a:lnTo>
                  <a:pt x="49739" y="140623"/>
                </a:lnTo>
                <a:lnTo>
                  <a:pt x="75728" y="106181"/>
                </a:lnTo>
                <a:lnTo>
                  <a:pt x="106183" y="75726"/>
                </a:lnTo>
                <a:lnTo>
                  <a:pt x="140626" y="49738"/>
                </a:lnTo>
                <a:lnTo>
                  <a:pt x="178581" y="28694"/>
                </a:lnTo>
                <a:lnTo>
                  <a:pt x="219569" y="13071"/>
                </a:lnTo>
                <a:lnTo>
                  <a:pt x="263114" y="3347"/>
                </a:lnTo>
                <a:lnTo>
                  <a:pt x="308737" y="0"/>
                </a:lnTo>
                <a:lnTo>
                  <a:pt x="6257810" y="0"/>
                </a:lnTo>
                <a:lnTo>
                  <a:pt x="6303433" y="3347"/>
                </a:lnTo>
                <a:lnTo>
                  <a:pt x="6346977" y="13071"/>
                </a:lnTo>
                <a:lnTo>
                  <a:pt x="6387966" y="28694"/>
                </a:lnTo>
                <a:lnTo>
                  <a:pt x="6425920" y="49738"/>
                </a:lnTo>
                <a:lnTo>
                  <a:pt x="6460364" y="75726"/>
                </a:lnTo>
                <a:lnTo>
                  <a:pt x="6490819" y="106181"/>
                </a:lnTo>
                <a:lnTo>
                  <a:pt x="6516808" y="140623"/>
                </a:lnTo>
                <a:lnTo>
                  <a:pt x="6537852" y="178576"/>
                </a:lnTo>
                <a:lnTo>
                  <a:pt x="6553476" y="219562"/>
                </a:lnTo>
                <a:lnTo>
                  <a:pt x="6563200" y="263104"/>
                </a:lnTo>
                <a:lnTo>
                  <a:pt x="6566547" y="308724"/>
                </a:lnTo>
                <a:lnTo>
                  <a:pt x="6566547" y="2864256"/>
                </a:lnTo>
                <a:lnTo>
                  <a:pt x="6563200" y="2909879"/>
                </a:lnTo>
                <a:lnTo>
                  <a:pt x="6553476" y="2953423"/>
                </a:lnTo>
                <a:lnTo>
                  <a:pt x="6537852" y="2994411"/>
                </a:lnTo>
                <a:lnTo>
                  <a:pt x="6516808" y="3032366"/>
                </a:lnTo>
                <a:lnTo>
                  <a:pt x="6490819" y="3066810"/>
                </a:lnTo>
                <a:lnTo>
                  <a:pt x="6460364" y="3097265"/>
                </a:lnTo>
                <a:lnTo>
                  <a:pt x="6425920" y="3123253"/>
                </a:lnTo>
                <a:lnTo>
                  <a:pt x="6387966" y="3144298"/>
                </a:lnTo>
                <a:lnTo>
                  <a:pt x="6346977" y="3159921"/>
                </a:lnTo>
                <a:lnTo>
                  <a:pt x="6303433" y="3169645"/>
                </a:lnTo>
                <a:lnTo>
                  <a:pt x="6257810" y="3172993"/>
                </a:lnTo>
                <a:close/>
              </a:path>
            </a:pathLst>
          </a:custGeom>
          <a:ln w="50800">
            <a:solidFill>
              <a:srgbClr val="F164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5">
            <a:extLst>
              <a:ext uri="{FF2B5EF4-FFF2-40B4-BE49-F238E27FC236}">
                <a16:creationId xmlns:a16="http://schemas.microsoft.com/office/drawing/2014/main" id="{B89366C2-14FA-874B-BF19-3E9D711C15FE}"/>
              </a:ext>
            </a:extLst>
          </p:cNvPr>
          <p:cNvSpPr txBox="1"/>
          <p:nvPr/>
        </p:nvSpPr>
        <p:spPr>
          <a:xfrm>
            <a:off x="748512" y="4402476"/>
            <a:ext cx="1930400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500" dirty="0" err="1">
                <a:solidFill>
                  <a:srgbClr val="58595B"/>
                </a:solidFill>
                <a:latin typeface="mgenplus-1c-medium"/>
                <a:cs typeface="mgenplus-1c-medium"/>
              </a:rPr>
              <a:t>送迎補助や入浴介助等</a:t>
            </a:r>
            <a:endParaRPr sz="1500" dirty="0">
              <a:latin typeface="mgenplus-1c-medium"/>
              <a:cs typeface="mgenplus-1c-medium"/>
            </a:endParaRPr>
          </a:p>
        </p:txBody>
      </p:sp>
      <p:sp>
        <p:nvSpPr>
          <p:cNvPr id="5" name="object 6">
            <a:extLst>
              <a:ext uri="{FF2B5EF4-FFF2-40B4-BE49-F238E27FC236}">
                <a16:creationId xmlns:a16="http://schemas.microsoft.com/office/drawing/2014/main" id="{605CEE58-1A0C-9E4D-B1A2-D31A51EC08DC}"/>
              </a:ext>
            </a:extLst>
          </p:cNvPr>
          <p:cNvSpPr txBox="1"/>
          <p:nvPr/>
        </p:nvSpPr>
        <p:spPr>
          <a:xfrm>
            <a:off x="748512" y="4681530"/>
            <a:ext cx="2562225" cy="342401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70"/>
              </a:spcBef>
              <a:tabLst>
                <a:tab pos="1134745" algn="l"/>
              </a:tabLst>
            </a:pPr>
            <a:r>
              <a:rPr sz="2000" dirty="0">
                <a:solidFill>
                  <a:srgbClr val="F1647C"/>
                </a:solidFill>
                <a:latin typeface="mgenplus-1c-medium"/>
                <a:cs typeface="mgenplus-1c-medium"/>
              </a:rPr>
              <a:t>給	</a:t>
            </a:r>
            <a:r>
              <a:rPr sz="2000" dirty="0" err="1">
                <a:solidFill>
                  <a:srgbClr val="F1647C"/>
                </a:solidFill>
                <a:latin typeface="mgenplus-1c-medium"/>
                <a:cs typeface="mgenplus-1c-medium"/>
              </a:rPr>
              <a:t>与</a:t>
            </a:r>
            <a:endParaRPr sz="1500" dirty="0">
              <a:latin typeface="mgenplus-1c-medium"/>
              <a:cs typeface="mgenplus-1c-medium"/>
            </a:endParaRPr>
          </a:p>
        </p:txBody>
      </p:sp>
      <p:sp>
        <p:nvSpPr>
          <p:cNvPr id="6" name="object 7">
            <a:extLst>
              <a:ext uri="{FF2B5EF4-FFF2-40B4-BE49-F238E27FC236}">
                <a16:creationId xmlns:a16="http://schemas.microsoft.com/office/drawing/2014/main" id="{C40905E3-EDE0-5748-BA05-B2FC643C9634}"/>
              </a:ext>
            </a:extLst>
          </p:cNvPr>
          <p:cNvSpPr/>
          <p:nvPr/>
        </p:nvSpPr>
        <p:spPr>
          <a:xfrm>
            <a:off x="2933142" y="7374860"/>
            <a:ext cx="1868805" cy="1868805"/>
          </a:xfrm>
          <a:custGeom>
            <a:avLst/>
            <a:gdLst/>
            <a:ahLst/>
            <a:cxnLst/>
            <a:rect l="l" t="t" r="r" b="b"/>
            <a:pathLst>
              <a:path w="1868804" h="1868804">
                <a:moveTo>
                  <a:pt x="934288" y="0"/>
                </a:moveTo>
                <a:lnTo>
                  <a:pt x="886210" y="1215"/>
                </a:lnTo>
                <a:lnTo>
                  <a:pt x="838763" y="4823"/>
                </a:lnTo>
                <a:lnTo>
                  <a:pt x="792006" y="10764"/>
                </a:lnTo>
                <a:lnTo>
                  <a:pt x="745997" y="18981"/>
                </a:lnTo>
                <a:lnTo>
                  <a:pt x="700796" y="29413"/>
                </a:lnTo>
                <a:lnTo>
                  <a:pt x="656461" y="42002"/>
                </a:lnTo>
                <a:lnTo>
                  <a:pt x="613050" y="56691"/>
                </a:lnTo>
                <a:lnTo>
                  <a:pt x="570623" y="73419"/>
                </a:lnTo>
                <a:lnTo>
                  <a:pt x="529237" y="92129"/>
                </a:lnTo>
                <a:lnTo>
                  <a:pt x="488953" y="112761"/>
                </a:lnTo>
                <a:lnTo>
                  <a:pt x="449827" y="135257"/>
                </a:lnTo>
                <a:lnTo>
                  <a:pt x="411920" y="159559"/>
                </a:lnTo>
                <a:lnTo>
                  <a:pt x="375290" y="185606"/>
                </a:lnTo>
                <a:lnTo>
                  <a:pt x="339996" y="213342"/>
                </a:lnTo>
                <a:lnTo>
                  <a:pt x="306095" y="242707"/>
                </a:lnTo>
                <a:lnTo>
                  <a:pt x="273648" y="273642"/>
                </a:lnTo>
                <a:lnTo>
                  <a:pt x="242712" y="306088"/>
                </a:lnTo>
                <a:lnTo>
                  <a:pt x="213347" y="339988"/>
                </a:lnTo>
                <a:lnTo>
                  <a:pt x="185611" y="375282"/>
                </a:lnTo>
                <a:lnTo>
                  <a:pt x="159563" y="411912"/>
                </a:lnTo>
                <a:lnTo>
                  <a:pt x="135261" y="449818"/>
                </a:lnTo>
                <a:lnTo>
                  <a:pt x="112764" y="488943"/>
                </a:lnTo>
                <a:lnTo>
                  <a:pt x="92131" y="529227"/>
                </a:lnTo>
                <a:lnTo>
                  <a:pt x="73421" y="570612"/>
                </a:lnTo>
                <a:lnTo>
                  <a:pt x="56692" y="613039"/>
                </a:lnTo>
                <a:lnTo>
                  <a:pt x="42004" y="656449"/>
                </a:lnTo>
                <a:lnTo>
                  <a:pt x="29414" y="700784"/>
                </a:lnTo>
                <a:lnTo>
                  <a:pt x="18981" y="745985"/>
                </a:lnTo>
                <a:lnTo>
                  <a:pt x="10765" y="791994"/>
                </a:lnTo>
                <a:lnTo>
                  <a:pt x="4823" y="838750"/>
                </a:lnTo>
                <a:lnTo>
                  <a:pt x="1215" y="886197"/>
                </a:lnTo>
                <a:lnTo>
                  <a:pt x="0" y="934275"/>
                </a:lnTo>
                <a:lnTo>
                  <a:pt x="1215" y="982353"/>
                </a:lnTo>
                <a:lnTo>
                  <a:pt x="4823" y="1029800"/>
                </a:lnTo>
                <a:lnTo>
                  <a:pt x="10765" y="1076556"/>
                </a:lnTo>
                <a:lnTo>
                  <a:pt x="18981" y="1122565"/>
                </a:lnTo>
                <a:lnTo>
                  <a:pt x="29414" y="1167766"/>
                </a:lnTo>
                <a:lnTo>
                  <a:pt x="42004" y="1212101"/>
                </a:lnTo>
                <a:lnTo>
                  <a:pt x="56692" y="1255511"/>
                </a:lnTo>
                <a:lnTo>
                  <a:pt x="73421" y="1297938"/>
                </a:lnTo>
                <a:lnTo>
                  <a:pt x="92131" y="1339323"/>
                </a:lnTo>
                <a:lnTo>
                  <a:pt x="112764" y="1379607"/>
                </a:lnTo>
                <a:lnTo>
                  <a:pt x="135261" y="1418732"/>
                </a:lnTo>
                <a:lnTo>
                  <a:pt x="159563" y="1456638"/>
                </a:lnTo>
                <a:lnTo>
                  <a:pt x="185611" y="1493268"/>
                </a:lnTo>
                <a:lnTo>
                  <a:pt x="213347" y="1528562"/>
                </a:lnTo>
                <a:lnTo>
                  <a:pt x="242712" y="1562462"/>
                </a:lnTo>
                <a:lnTo>
                  <a:pt x="273648" y="1594908"/>
                </a:lnTo>
                <a:lnTo>
                  <a:pt x="306095" y="1625843"/>
                </a:lnTo>
                <a:lnTo>
                  <a:pt x="339996" y="1655208"/>
                </a:lnTo>
                <a:lnTo>
                  <a:pt x="375290" y="1682944"/>
                </a:lnTo>
                <a:lnTo>
                  <a:pt x="411920" y="1708991"/>
                </a:lnTo>
                <a:lnTo>
                  <a:pt x="449827" y="1733293"/>
                </a:lnTo>
                <a:lnTo>
                  <a:pt x="488953" y="1755789"/>
                </a:lnTo>
                <a:lnTo>
                  <a:pt x="529237" y="1776421"/>
                </a:lnTo>
                <a:lnTo>
                  <a:pt x="570623" y="1795131"/>
                </a:lnTo>
                <a:lnTo>
                  <a:pt x="613050" y="1811859"/>
                </a:lnTo>
                <a:lnTo>
                  <a:pt x="656461" y="1826548"/>
                </a:lnTo>
                <a:lnTo>
                  <a:pt x="700796" y="1839137"/>
                </a:lnTo>
                <a:lnTo>
                  <a:pt x="745997" y="1849569"/>
                </a:lnTo>
                <a:lnTo>
                  <a:pt x="792006" y="1857786"/>
                </a:lnTo>
                <a:lnTo>
                  <a:pt x="838763" y="1863727"/>
                </a:lnTo>
                <a:lnTo>
                  <a:pt x="886210" y="1867335"/>
                </a:lnTo>
                <a:lnTo>
                  <a:pt x="934288" y="1868550"/>
                </a:lnTo>
                <a:lnTo>
                  <a:pt x="982364" y="1867335"/>
                </a:lnTo>
                <a:lnTo>
                  <a:pt x="1029810" y="1863727"/>
                </a:lnTo>
                <a:lnTo>
                  <a:pt x="1076566" y="1857786"/>
                </a:lnTo>
                <a:lnTo>
                  <a:pt x="1122574" y="1849569"/>
                </a:lnTo>
                <a:lnTo>
                  <a:pt x="1167774" y="1839137"/>
                </a:lnTo>
                <a:lnTo>
                  <a:pt x="1212109" y="1826548"/>
                </a:lnTo>
                <a:lnTo>
                  <a:pt x="1255519" y="1811859"/>
                </a:lnTo>
                <a:lnTo>
                  <a:pt x="1297945" y="1795131"/>
                </a:lnTo>
                <a:lnTo>
                  <a:pt x="1339330" y="1776421"/>
                </a:lnTo>
                <a:lnTo>
                  <a:pt x="1379614" y="1755789"/>
                </a:lnTo>
                <a:lnTo>
                  <a:pt x="1418739" y="1733293"/>
                </a:lnTo>
                <a:lnTo>
                  <a:pt x="1456645" y="1708991"/>
                </a:lnTo>
                <a:lnTo>
                  <a:pt x="1493275" y="1682944"/>
                </a:lnTo>
                <a:lnTo>
                  <a:pt x="1528569" y="1655208"/>
                </a:lnTo>
                <a:lnTo>
                  <a:pt x="1562469" y="1625843"/>
                </a:lnTo>
                <a:lnTo>
                  <a:pt x="1594916" y="1594908"/>
                </a:lnTo>
                <a:lnTo>
                  <a:pt x="1625852" y="1562462"/>
                </a:lnTo>
                <a:lnTo>
                  <a:pt x="1655217" y="1528562"/>
                </a:lnTo>
                <a:lnTo>
                  <a:pt x="1682953" y="1493268"/>
                </a:lnTo>
                <a:lnTo>
                  <a:pt x="1709001" y="1456638"/>
                </a:lnTo>
                <a:lnTo>
                  <a:pt x="1733303" y="1418732"/>
                </a:lnTo>
                <a:lnTo>
                  <a:pt x="1755799" y="1379607"/>
                </a:lnTo>
                <a:lnTo>
                  <a:pt x="1776432" y="1339323"/>
                </a:lnTo>
                <a:lnTo>
                  <a:pt x="1795142" y="1297938"/>
                </a:lnTo>
                <a:lnTo>
                  <a:pt x="1811870" y="1255511"/>
                </a:lnTo>
                <a:lnTo>
                  <a:pt x="1826559" y="1212101"/>
                </a:lnTo>
                <a:lnTo>
                  <a:pt x="1839149" y="1167766"/>
                </a:lnTo>
                <a:lnTo>
                  <a:pt x="1849582" y="1122565"/>
                </a:lnTo>
                <a:lnTo>
                  <a:pt x="1857798" y="1076556"/>
                </a:lnTo>
                <a:lnTo>
                  <a:pt x="1863740" y="1029800"/>
                </a:lnTo>
                <a:lnTo>
                  <a:pt x="1867347" y="982353"/>
                </a:lnTo>
                <a:lnTo>
                  <a:pt x="1868563" y="934275"/>
                </a:lnTo>
                <a:lnTo>
                  <a:pt x="1867347" y="886197"/>
                </a:lnTo>
                <a:lnTo>
                  <a:pt x="1863740" y="838750"/>
                </a:lnTo>
                <a:lnTo>
                  <a:pt x="1857798" y="791994"/>
                </a:lnTo>
                <a:lnTo>
                  <a:pt x="1849582" y="745985"/>
                </a:lnTo>
                <a:lnTo>
                  <a:pt x="1839149" y="700784"/>
                </a:lnTo>
                <a:lnTo>
                  <a:pt x="1826559" y="656449"/>
                </a:lnTo>
                <a:lnTo>
                  <a:pt x="1811870" y="613039"/>
                </a:lnTo>
                <a:lnTo>
                  <a:pt x="1795142" y="570612"/>
                </a:lnTo>
                <a:lnTo>
                  <a:pt x="1776432" y="529227"/>
                </a:lnTo>
                <a:lnTo>
                  <a:pt x="1755799" y="488943"/>
                </a:lnTo>
                <a:lnTo>
                  <a:pt x="1733303" y="449818"/>
                </a:lnTo>
                <a:lnTo>
                  <a:pt x="1709001" y="411912"/>
                </a:lnTo>
                <a:lnTo>
                  <a:pt x="1682953" y="375282"/>
                </a:lnTo>
                <a:lnTo>
                  <a:pt x="1655217" y="339988"/>
                </a:lnTo>
                <a:lnTo>
                  <a:pt x="1625852" y="306088"/>
                </a:lnTo>
                <a:lnTo>
                  <a:pt x="1594916" y="273642"/>
                </a:lnTo>
                <a:lnTo>
                  <a:pt x="1562469" y="242707"/>
                </a:lnTo>
                <a:lnTo>
                  <a:pt x="1528569" y="213342"/>
                </a:lnTo>
                <a:lnTo>
                  <a:pt x="1493275" y="185606"/>
                </a:lnTo>
                <a:lnTo>
                  <a:pt x="1456645" y="159559"/>
                </a:lnTo>
                <a:lnTo>
                  <a:pt x="1418739" y="135257"/>
                </a:lnTo>
                <a:lnTo>
                  <a:pt x="1379614" y="112761"/>
                </a:lnTo>
                <a:lnTo>
                  <a:pt x="1339330" y="92129"/>
                </a:lnTo>
                <a:lnTo>
                  <a:pt x="1297945" y="73419"/>
                </a:lnTo>
                <a:lnTo>
                  <a:pt x="1255519" y="56691"/>
                </a:lnTo>
                <a:lnTo>
                  <a:pt x="1212109" y="42002"/>
                </a:lnTo>
                <a:lnTo>
                  <a:pt x="1167774" y="29413"/>
                </a:lnTo>
                <a:lnTo>
                  <a:pt x="1122574" y="18981"/>
                </a:lnTo>
                <a:lnTo>
                  <a:pt x="1076566" y="10764"/>
                </a:lnTo>
                <a:lnTo>
                  <a:pt x="1029810" y="4823"/>
                </a:lnTo>
                <a:lnTo>
                  <a:pt x="982364" y="1215"/>
                </a:lnTo>
                <a:lnTo>
                  <a:pt x="934288" y="0"/>
                </a:lnTo>
                <a:close/>
              </a:path>
            </a:pathLst>
          </a:custGeom>
          <a:solidFill>
            <a:srgbClr val="8DC63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8">
            <a:extLst>
              <a:ext uri="{FF2B5EF4-FFF2-40B4-BE49-F238E27FC236}">
                <a16:creationId xmlns:a16="http://schemas.microsoft.com/office/drawing/2014/main" id="{63AC1745-9292-E04E-9A2D-606955488A20}"/>
              </a:ext>
            </a:extLst>
          </p:cNvPr>
          <p:cNvSpPr txBox="1"/>
          <p:nvPr/>
        </p:nvSpPr>
        <p:spPr>
          <a:xfrm>
            <a:off x="3062046" y="8012924"/>
            <a:ext cx="1610995" cy="871219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30"/>
              </a:spcBef>
            </a:pPr>
            <a:r>
              <a:rPr sz="2500" b="1" spc="-5" dirty="0">
                <a:solidFill>
                  <a:srgbClr val="FFFFFF"/>
                </a:solidFill>
                <a:latin typeface="mgenplus-1c-heavy"/>
                <a:cs typeface="mgenplus-1c-heavy"/>
              </a:rPr>
              <a:t>週1日</a:t>
            </a:r>
            <a:endParaRPr sz="2500" dirty="0">
              <a:latin typeface="mgenplus-1c-heavy"/>
              <a:cs typeface="mgenplus-1c-heavy"/>
            </a:endParaRPr>
          </a:p>
          <a:p>
            <a:pPr algn="ctr">
              <a:lnSpc>
                <a:spcPct val="100000"/>
              </a:lnSpc>
              <a:spcBef>
                <a:spcPts val="325"/>
              </a:spcBef>
            </a:pPr>
            <a:r>
              <a:rPr sz="2500" b="1" spc="-5" dirty="0">
                <a:solidFill>
                  <a:srgbClr val="FFFFFF"/>
                </a:solidFill>
                <a:latin typeface="mgenplus-1c-heavy"/>
                <a:cs typeface="mgenplus-1c-heavy"/>
              </a:rPr>
              <a:t>３時間から</a:t>
            </a:r>
            <a:endParaRPr sz="2500" dirty="0">
              <a:latin typeface="mgenplus-1c-heavy"/>
              <a:cs typeface="mgenplus-1c-heavy"/>
            </a:endParaRPr>
          </a:p>
        </p:txBody>
      </p:sp>
      <p:sp>
        <p:nvSpPr>
          <p:cNvPr id="8" name="object 9">
            <a:extLst>
              <a:ext uri="{FF2B5EF4-FFF2-40B4-BE49-F238E27FC236}">
                <a16:creationId xmlns:a16="http://schemas.microsoft.com/office/drawing/2014/main" id="{134C189F-8EFD-AB48-B167-66966D2B37C2}"/>
              </a:ext>
            </a:extLst>
          </p:cNvPr>
          <p:cNvSpPr/>
          <p:nvPr/>
        </p:nvSpPr>
        <p:spPr>
          <a:xfrm>
            <a:off x="809626" y="7374860"/>
            <a:ext cx="1868805" cy="1868805"/>
          </a:xfrm>
          <a:custGeom>
            <a:avLst/>
            <a:gdLst/>
            <a:ahLst/>
            <a:cxnLst/>
            <a:rect l="l" t="t" r="r" b="b"/>
            <a:pathLst>
              <a:path w="1868805" h="1868804">
                <a:moveTo>
                  <a:pt x="934288" y="0"/>
                </a:moveTo>
                <a:lnTo>
                  <a:pt x="886209" y="1215"/>
                </a:lnTo>
                <a:lnTo>
                  <a:pt x="838761" y="4823"/>
                </a:lnTo>
                <a:lnTo>
                  <a:pt x="792003" y="10764"/>
                </a:lnTo>
                <a:lnTo>
                  <a:pt x="745994" y="18981"/>
                </a:lnTo>
                <a:lnTo>
                  <a:pt x="700792" y="29413"/>
                </a:lnTo>
                <a:lnTo>
                  <a:pt x="656456" y="42002"/>
                </a:lnTo>
                <a:lnTo>
                  <a:pt x="613045" y="56691"/>
                </a:lnTo>
                <a:lnTo>
                  <a:pt x="570617" y="73419"/>
                </a:lnTo>
                <a:lnTo>
                  <a:pt x="529232" y="92129"/>
                </a:lnTo>
                <a:lnTo>
                  <a:pt x="488947" y="112761"/>
                </a:lnTo>
                <a:lnTo>
                  <a:pt x="449822" y="135257"/>
                </a:lnTo>
                <a:lnTo>
                  <a:pt x="411915" y="159559"/>
                </a:lnTo>
                <a:lnTo>
                  <a:pt x="375285" y="185606"/>
                </a:lnTo>
                <a:lnTo>
                  <a:pt x="339990" y="213342"/>
                </a:lnTo>
                <a:lnTo>
                  <a:pt x="306090" y="242707"/>
                </a:lnTo>
                <a:lnTo>
                  <a:pt x="273643" y="273642"/>
                </a:lnTo>
                <a:lnTo>
                  <a:pt x="242708" y="306088"/>
                </a:lnTo>
                <a:lnTo>
                  <a:pt x="213343" y="339988"/>
                </a:lnTo>
                <a:lnTo>
                  <a:pt x="185607" y="375282"/>
                </a:lnTo>
                <a:lnTo>
                  <a:pt x="159559" y="411912"/>
                </a:lnTo>
                <a:lnTo>
                  <a:pt x="135258" y="449818"/>
                </a:lnTo>
                <a:lnTo>
                  <a:pt x="112761" y="488943"/>
                </a:lnTo>
                <a:lnTo>
                  <a:pt x="92129" y="529227"/>
                </a:lnTo>
                <a:lnTo>
                  <a:pt x="73419" y="570612"/>
                </a:lnTo>
                <a:lnTo>
                  <a:pt x="56691" y="613039"/>
                </a:lnTo>
                <a:lnTo>
                  <a:pt x="42003" y="656449"/>
                </a:lnTo>
                <a:lnTo>
                  <a:pt x="29413" y="700784"/>
                </a:lnTo>
                <a:lnTo>
                  <a:pt x="18981" y="745985"/>
                </a:lnTo>
                <a:lnTo>
                  <a:pt x="10764" y="791994"/>
                </a:lnTo>
                <a:lnTo>
                  <a:pt x="4823" y="838750"/>
                </a:lnTo>
                <a:lnTo>
                  <a:pt x="1215" y="886197"/>
                </a:lnTo>
                <a:lnTo>
                  <a:pt x="0" y="934275"/>
                </a:lnTo>
                <a:lnTo>
                  <a:pt x="1215" y="982353"/>
                </a:lnTo>
                <a:lnTo>
                  <a:pt x="4823" y="1029800"/>
                </a:lnTo>
                <a:lnTo>
                  <a:pt x="10764" y="1076556"/>
                </a:lnTo>
                <a:lnTo>
                  <a:pt x="18981" y="1122565"/>
                </a:lnTo>
                <a:lnTo>
                  <a:pt x="29413" y="1167766"/>
                </a:lnTo>
                <a:lnTo>
                  <a:pt x="42003" y="1212101"/>
                </a:lnTo>
                <a:lnTo>
                  <a:pt x="56691" y="1255511"/>
                </a:lnTo>
                <a:lnTo>
                  <a:pt x="73419" y="1297938"/>
                </a:lnTo>
                <a:lnTo>
                  <a:pt x="92129" y="1339323"/>
                </a:lnTo>
                <a:lnTo>
                  <a:pt x="112761" y="1379607"/>
                </a:lnTo>
                <a:lnTo>
                  <a:pt x="135258" y="1418732"/>
                </a:lnTo>
                <a:lnTo>
                  <a:pt x="159559" y="1456638"/>
                </a:lnTo>
                <a:lnTo>
                  <a:pt x="185607" y="1493268"/>
                </a:lnTo>
                <a:lnTo>
                  <a:pt x="213343" y="1528562"/>
                </a:lnTo>
                <a:lnTo>
                  <a:pt x="242708" y="1562462"/>
                </a:lnTo>
                <a:lnTo>
                  <a:pt x="273643" y="1594908"/>
                </a:lnTo>
                <a:lnTo>
                  <a:pt x="306090" y="1625843"/>
                </a:lnTo>
                <a:lnTo>
                  <a:pt x="339990" y="1655208"/>
                </a:lnTo>
                <a:lnTo>
                  <a:pt x="375285" y="1682944"/>
                </a:lnTo>
                <a:lnTo>
                  <a:pt x="411915" y="1708991"/>
                </a:lnTo>
                <a:lnTo>
                  <a:pt x="449822" y="1733293"/>
                </a:lnTo>
                <a:lnTo>
                  <a:pt x="488947" y="1755789"/>
                </a:lnTo>
                <a:lnTo>
                  <a:pt x="529232" y="1776421"/>
                </a:lnTo>
                <a:lnTo>
                  <a:pt x="570617" y="1795131"/>
                </a:lnTo>
                <a:lnTo>
                  <a:pt x="613045" y="1811859"/>
                </a:lnTo>
                <a:lnTo>
                  <a:pt x="656456" y="1826548"/>
                </a:lnTo>
                <a:lnTo>
                  <a:pt x="700792" y="1839137"/>
                </a:lnTo>
                <a:lnTo>
                  <a:pt x="745994" y="1849569"/>
                </a:lnTo>
                <a:lnTo>
                  <a:pt x="792003" y="1857786"/>
                </a:lnTo>
                <a:lnTo>
                  <a:pt x="838761" y="1863727"/>
                </a:lnTo>
                <a:lnTo>
                  <a:pt x="886209" y="1867335"/>
                </a:lnTo>
                <a:lnTo>
                  <a:pt x="934288" y="1868550"/>
                </a:lnTo>
                <a:lnTo>
                  <a:pt x="982364" y="1867335"/>
                </a:lnTo>
                <a:lnTo>
                  <a:pt x="1029810" y="1863727"/>
                </a:lnTo>
                <a:lnTo>
                  <a:pt x="1076566" y="1857786"/>
                </a:lnTo>
                <a:lnTo>
                  <a:pt x="1122574" y="1849569"/>
                </a:lnTo>
                <a:lnTo>
                  <a:pt x="1167774" y="1839137"/>
                </a:lnTo>
                <a:lnTo>
                  <a:pt x="1212109" y="1826548"/>
                </a:lnTo>
                <a:lnTo>
                  <a:pt x="1255519" y="1811859"/>
                </a:lnTo>
                <a:lnTo>
                  <a:pt x="1297945" y="1795131"/>
                </a:lnTo>
                <a:lnTo>
                  <a:pt x="1339330" y="1776421"/>
                </a:lnTo>
                <a:lnTo>
                  <a:pt x="1379614" y="1755789"/>
                </a:lnTo>
                <a:lnTo>
                  <a:pt x="1418739" y="1733293"/>
                </a:lnTo>
                <a:lnTo>
                  <a:pt x="1456645" y="1708991"/>
                </a:lnTo>
                <a:lnTo>
                  <a:pt x="1493275" y="1682944"/>
                </a:lnTo>
                <a:lnTo>
                  <a:pt x="1528569" y="1655208"/>
                </a:lnTo>
                <a:lnTo>
                  <a:pt x="1562469" y="1625843"/>
                </a:lnTo>
                <a:lnTo>
                  <a:pt x="1594916" y="1594908"/>
                </a:lnTo>
                <a:lnTo>
                  <a:pt x="1625852" y="1562462"/>
                </a:lnTo>
                <a:lnTo>
                  <a:pt x="1655217" y="1528562"/>
                </a:lnTo>
                <a:lnTo>
                  <a:pt x="1682953" y="1493268"/>
                </a:lnTo>
                <a:lnTo>
                  <a:pt x="1709001" y="1456638"/>
                </a:lnTo>
                <a:lnTo>
                  <a:pt x="1733303" y="1418732"/>
                </a:lnTo>
                <a:lnTo>
                  <a:pt x="1755799" y="1379607"/>
                </a:lnTo>
                <a:lnTo>
                  <a:pt x="1776432" y="1339323"/>
                </a:lnTo>
                <a:lnTo>
                  <a:pt x="1795142" y="1297938"/>
                </a:lnTo>
                <a:lnTo>
                  <a:pt x="1811870" y="1255511"/>
                </a:lnTo>
                <a:lnTo>
                  <a:pt x="1826559" y="1212101"/>
                </a:lnTo>
                <a:lnTo>
                  <a:pt x="1839149" y="1167766"/>
                </a:lnTo>
                <a:lnTo>
                  <a:pt x="1849582" y="1122565"/>
                </a:lnTo>
                <a:lnTo>
                  <a:pt x="1857798" y="1076556"/>
                </a:lnTo>
                <a:lnTo>
                  <a:pt x="1863740" y="1029800"/>
                </a:lnTo>
                <a:lnTo>
                  <a:pt x="1867347" y="982353"/>
                </a:lnTo>
                <a:lnTo>
                  <a:pt x="1868563" y="934275"/>
                </a:lnTo>
                <a:lnTo>
                  <a:pt x="1867347" y="886197"/>
                </a:lnTo>
                <a:lnTo>
                  <a:pt x="1863740" y="838750"/>
                </a:lnTo>
                <a:lnTo>
                  <a:pt x="1857798" y="791994"/>
                </a:lnTo>
                <a:lnTo>
                  <a:pt x="1849582" y="745985"/>
                </a:lnTo>
                <a:lnTo>
                  <a:pt x="1839149" y="700784"/>
                </a:lnTo>
                <a:lnTo>
                  <a:pt x="1826559" y="656449"/>
                </a:lnTo>
                <a:lnTo>
                  <a:pt x="1811870" y="613039"/>
                </a:lnTo>
                <a:lnTo>
                  <a:pt x="1795142" y="570612"/>
                </a:lnTo>
                <a:lnTo>
                  <a:pt x="1776432" y="529227"/>
                </a:lnTo>
                <a:lnTo>
                  <a:pt x="1755799" y="488943"/>
                </a:lnTo>
                <a:lnTo>
                  <a:pt x="1733303" y="449818"/>
                </a:lnTo>
                <a:lnTo>
                  <a:pt x="1709001" y="411912"/>
                </a:lnTo>
                <a:lnTo>
                  <a:pt x="1682953" y="375282"/>
                </a:lnTo>
                <a:lnTo>
                  <a:pt x="1655217" y="339988"/>
                </a:lnTo>
                <a:lnTo>
                  <a:pt x="1625852" y="306088"/>
                </a:lnTo>
                <a:lnTo>
                  <a:pt x="1594916" y="273642"/>
                </a:lnTo>
                <a:lnTo>
                  <a:pt x="1562469" y="242707"/>
                </a:lnTo>
                <a:lnTo>
                  <a:pt x="1528569" y="213342"/>
                </a:lnTo>
                <a:lnTo>
                  <a:pt x="1493275" y="185606"/>
                </a:lnTo>
                <a:lnTo>
                  <a:pt x="1456645" y="159559"/>
                </a:lnTo>
                <a:lnTo>
                  <a:pt x="1418739" y="135257"/>
                </a:lnTo>
                <a:lnTo>
                  <a:pt x="1379614" y="112761"/>
                </a:lnTo>
                <a:lnTo>
                  <a:pt x="1339330" y="92129"/>
                </a:lnTo>
                <a:lnTo>
                  <a:pt x="1297945" y="73419"/>
                </a:lnTo>
                <a:lnTo>
                  <a:pt x="1255519" y="56691"/>
                </a:lnTo>
                <a:lnTo>
                  <a:pt x="1212109" y="42002"/>
                </a:lnTo>
                <a:lnTo>
                  <a:pt x="1167774" y="29413"/>
                </a:lnTo>
                <a:lnTo>
                  <a:pt x="1122574" y="18981"/>
                </a:lnTo>
                <a:lnTo>
                  <a:pt x="1076566" y="10764"/>
                </a:lnTo>
                <a:lnTo>
                  <a:pt x="1029810" y="4823"/>
                </a:lnTo>
                <a:lnTo>
                  <a:pt x="982364" y="1215"/>
                </a:lnTo>
                <a:lnTo>
                  <a:pt x="934288" y="0"/>
                </a:lnTo>
                <a:close/>
              </a:path>
            </a:pathLst>
          </a:custGeom>
          <a:solidFill>
            <a:srgbClr val="27AAE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10">
            <a:extLst>
              <a:ext uri="{FF2B5EF4-FFF2-40B4-BE49-F238E27FC236}">
                <a16:creationId xmlns:a16="http://schemas.microsoft.com/office/drawing/2014/main" id="{60978E23-D127-2D44-B907-EF711342822B}"/>
              </a:ext>
            </a:extLst>
          </p:cNvPr>
          <p:cNvSpPr txBox="1"/>
          <p:nvPr/>
        </p:nvSpPr>
        <p:spPr>
          <a:xfrm>
            <a:off x="1249287" y="8016698"/>
            <a:ext cx="977265" cy="8712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0815" marR="5080" indent="-158750">
              <a:lnSpc>
                <a:spcPct val="110900"/>
              </a:lnSpc>
              <a:spcBef>
                <a:spcPts val="100"/>
              </a:spcBef>
            </a:pPr>
            <a:r>
              <a:rPr sz="2500" b="1" spc="-5" dirty="0">
                <a:solidFill>
                  <a:srgbClr val="FFFFFF"/>
                </a:solidFill>
                <a:latin typeface="mgenplus-1c-heavy"/>
                <a:cs typeface="mgenplus-1c-heavy"/>
              </a:rPr>
              <a:t>交通費 支給</a:t>
            </a:r>
            <a:endParaRPr sz="2500" dirty="0">
              <a:latin typeface="mgenplus-1c-heavy"/>
              <a:cs typeface="mgenplus-1c-heavy"/>
            </a:endParaRPr>
          </a:p>
        </p:txBody>
      </p:sp>
      <p:sp>
        <p:nvSpPr>
          <p:cNvPr id="10" name="object 11">
            <a:extLst>
              <a:ext uri="{FF2B5EF4-FFF2-40B4-BE49-F238E27FC236}">
                <a16:creationId xmlns:a16="http://schemas.microsoft.com/office/drawing/2014/main" id="{76C885EA-7237-A94C-B9E9-4A63AB029AEF}"/>
              </a:ext>
            </a:extLst>
          </p:cNvPr>
          <p:cNvSpPr/>
          <p:nvPr/>
        </p:nvSpPr>
        <p:spPr>
          <a:xfrm>
            <a:off x="5056659" y="7374860"/>
            <a:ext cx="1868805" cy="1868805"/>
          </a:xfrm>
          <a:custGeom>
            <a:avLst/>
            <a:gdLst/>
            <a:ahLst/>
            <a:cxnLst/>
            <a:rect l="l" t="t" r="r" b="b"/>
            <a:pathLst>
              <a:path w="1868804" h="1868804">
                <a:moveTo>
                  <a:pt x="934288" y="0"/>
                </a:moveTo>
                <a:lnTo>
                  <a:pt x="886210" y="1215"/>
                </a:lnTo>
                <a:lnTo>
                  <a:pt x="838763" y="4823"/>
                </a:lnTo>
                <a:lnTo>
                  <a:pt x="792006" y="10764"/>
                </a:lnTo>
                <a:lnTo>
                  <a:pt x="745997" y="18981"/>
                </a:lnTo>
                <a:lnTo>
                  <a:pt x="700796" y="29413"/>
                </a:lnTo>
                <a:lnTo>
                  <a:pt x="656461" y="42002"/>
                </a:lnTo>
                <a:lnTo>
                  <a:pt x="613050" y="56691"/>
                </a:lnTo>
                <a:lnTo>
                  <a:pt x="570623" y="73419"/>
                </a:lnTo>
                <a:lnTo>
                  <a:pt x="529237" y="92129"/>
                </a:lnTo>
                <a:lnTo>
                  <a:pt x="488953" y="112761"/>
                </a:lnTo>
                <a:lnTo>
                  <a:pt x="449827" y="135257"/>
                </a:lnTo>
                <a:lnTo>
                  <a:pt x="411920" y="159559"/>
                </a:lnTo>
                <a:lnTo>
                  <a:pt x="375290" y="185606"/>
                </a:lnTo>
                <a:lnTo>
                  <a:pt x="339996" y="213342"/>
                </a:lnTo>
                <a:lnTo>
                  <a:pt x="306095" y="242707"/>
                </a:lnTo>
                <a:lnTo>
                  <a:pt x="273648" y="273642"/>
                </a:lnTo>
                <a:lnTo>
                  <a:pt x="242712" y="306088"/>
                </a:lnTo>
                <a:lnTo>
                  <a:pt x="213347" y="339988"/>
                </a:lnTo>
                <a:lnTo>
                  <a:pt x="185611" y="375282"/>
                </a:lnTo>
                <a:lnTo>
                  <a:pt x="159563" y="411912"/>
                </a:lnTo>
                <a:lnTo>
                  <a:pt x="135261" y="449818"/>
                </a:lnTo>
                <a:lnTo>
                  <a:pt x="112764" y="488943"/>
                </a:lnTo>
                <a:lnTo>
                  <a:pt x="92131" y="529227"/>
                </a:lnTo>
                <a:lnTo>
                  <a:pt x="73421" y="570612"/>
                </a:lnTo>
                <a:lnTo>
                  <a:pt x="56692" y="613039"/>
                </a:lnTo>
                <a:lnTo>
                  <a:pt x="42004" y="656449"/>
                </a:lnTo>
                <a:lnTo>
                  <a:pt x="29414" y="700784"/>
                </a:lnTo>
                <a:lnTo>
                  <a:pt x="18981" y="745985"/>
                </a:lnTo>
                <a:lnTo>
                  <a:pt x="10765" y="791994"/>
                </a:lnTo>
                <a:lnTo>
                  <a:pt x="4823" y="838750"/>
                </a:lnTo>
                <a:lnTo>
                  <a:pt x="1215" y="886197"/>
                </a:lnTo>
                <a:lnTo>
                  <a:pt x="0" y="934275"/>
                </a:lnTo>
                <a:lnTo>
                  <a:pt x="1215" y="982353"/>
                </a:lnTo>
                <a:lnTo>
                  <a:pt x="4823" y="1029800"/>
                </a:lnTo>
                <a:lnTo>
                  <a:pt x="10765" y="1076556"/>
                </a:lnTo>
                <a:lnTo>
                  <a:pt x="18981" y="1122565"/>
                </a:lnTo>
                <a:lnTo>
                  <a:pt x="29414" y="1167766"/>
                </a:lnTo>
                <a:lnTo>
                  <a:pt x="42004" y="1212101"/>
                </a:lnTo>
                <a:lnTo>
                  <a:pt x="56692" y="1255511"/>
                </a:lnTo>
                <a:lnTo>
                  <a:pt x="73421" y="1297938"/>
                </a:lnTo>
                <a:lnTo>
                  <a:pt x="92131" y="1339323"/>
                </a:lnTo>
                <a:lnTo>
                  <a:pt x="112764" y="1379607"/>
                </a:lnTo>
                <a:lnTo>
                  <a:pt x="135261" y="1418732"/>
                </a:lnTo>
                <a:lnTo>
                  <a:pt x="159563" y="1456638"/>
                </a:lnTo>
                <a:lnTo>
                  <a:pt x="185611" y="1493268"/>
                </a:lnTo>
                <a:lnTo>
                  <a:pt x="213347" y="1528562"/>
                </a:lnTo>
                <a:lnTo>
                  <a:pt x="242712" y="1562462"/>
                </a:lnTo>
                <a:lnTo>
                  <a:pt x="273648" y="1594908"/>
                </a:lnTo>
                <a:lnTo>
                  <a:pt x="306095" y="1625843"/>
                </a:lnTo>
                <a:lnTo>
                  <a:pt x="339996" y="1655208"/>
                </a:lnTo>
                <a:lnTo>
                  <a:pt x="375290" y="1682944"/>
                </a:lnTo>
                <a:lnTo>
                  <a:pt x="411920" y="1708991"/>
                </a:lnTo>
                <a:lnTo>
                  <a:pt x="449827" y="1733293"/>
                </a:lnTo>
                <a:lnTo>
                  <a:pt x="488953" y="1755789"/>
                </a:lnTo>
                <a:lnTo>
                  <a:pt x="529237" y="1776421"/>
                </a:lnTo>
                <a:lnTo>
                  <a:pt x="570623" y="1795131"/>
                </a:lnTo>
                <a:lnTo>
                  <a:pt x="613050" y="1811859"/>
                </a:lnTo>
                <a:lnTo>
                  <a:pt x="656461" y="1826548"/>
                </a:lnTo>
                <a:lnTo>
                  <a:pt x="700796" y="1839137"/>
                </a:lnTo>
                <a:lnTo>
                  <a:pt x="745997" y="1849569"/>
                </a:lnTo>
                <a:lnTo>
                  <a:pt x="792006" y="1857786"/>
                </a:lnTo>
                <a:lnTo>
                  <a:pt x="838763" y="1863727"/>
                </a:lnTo>
                <a:lnTo>
                  <a:pt x="886210" y="1867335"/>
                </a:lnTo>
                <a:lnTo>
                  <a:pt x="934288" y="1868550"/>
                </a:lnTo>
                <a:lnTo>
                  <a:pt x="982364" y="1867335"/>
                </a:lnTo>
                <a:lnTo>
                  <a:pt x="1029810" y="1863727"/>
                </a:lnTo>
                <a:lnTo>
                  <a:pt x="1076566" y="1857786"/>
                </a:lnTo>
                <a:lnTo>
                  <a:pt x="1122574" y="1849569"/>
                </a:lnTo>
                <a:lnTo>
                  <a:pt x="1167774" y="1839137"/>
                </a:lnTo>
                <a:lnTo>
                  <a:pt x="1212109" y="1826548"/>
                </a:lnTo>
                <a:lnTo>
                  <a:pt x="1255519" y="1811859"/>
                </a:lnTo>
                <a:lnTo>
                  <a:pt x="1297945" y="1795131"/>
                </a:lnTo>
                <a:lnTo>
                  <a:pt x="1339330" y="1776421"/>
                </a:lnTo>
                <a:lnTo>
                  <a:pt x="1379614" y="1755789"/>
                </a:lnTo>
                <a:lnTo>
                  <a:pt x="1418739" y="1733293"/>
                </a:lnTo>
                <a:lnTo>
                  <a:pt x="1456645" y="1708991"/>
                </a:lnTo>
                <a:lnTo>
                  <a:pt x="1493275" y="1682944"/>
                </a:lnTo>
                <a:lnTo>
                  <a:pt x="1528569" y="1655208"/>
                </a:lnTo>
                <a:lnTo>
                  <a:pt x="1562469" y="1625843"/>
                </a:lnTo>
                <a:lnTo>
                  <a:pt x="1594916" y="1594908"/>
                </a:lnTo>
                <a:lnTo>
                  <a:pt x="1625852" y="1562462"/>
                </a:lnTo>
                <a:lnTo>
                  <a:pt x="1655217" y="1528562"/>
                </a:lnTo>
                <a:lnTo>
                  <a:pt x="1682953" y="1493268"/>
                </a:lnTo>
                <a:lnTo>
                  <a:pt x="1709001" y="1456638"/>
                </a:lnTo>
                <a:lnTo>
                  <a:pt x="1733303" y="1418732"/>
                </a:lnTo>
                <a:lnTo>
                  <a:pt x="1755799" y="1379607"/>
                </a:lnTo>
                <a:lnTo>
                  <a:pt x="1776432" y="1339323"/>
                </a:lnTo>
                <a:lnTo>
                  <a:pt x="1795142" y="1297938"/>
                </a:lnTo>
                <a:lnTo>
                  <a:pt x="1811870" y="1255511"/>
                </a:lnTo>
                <a:lnTo>
                  <a:pt x="1826559" y="1212101"/>
                </a:lnTo>
                <a:lnTo>
                  <a:pt x="1839149" y="1167766"/>
                </a:lnTo>
                <a:lnTo>
                  <a:pt x="1849582" y="1122565"/>
                </a:lnTo>
                <a:lnTo>
                  <a:pt x="1857798" y="1076556"/>
                </a:lnTo>
                <a:lnTo>
                  <a:pt x="1863740" y="1029800"/>
                </a:lnTo>
                <a:lnTo>
                  <a:pt x="1867347" y="982353"/>
                </a:lnTo>
                <a:lnTo>
                  <a:pt x="1868563" y="934275"/>
                </a:lnTo>
                <a:lnTo>
                  <a:pt x="1867347" y="886197"/>
                </a:lnTo>
                <a:lnTo>
                  <a:pt x="1863740" y="838750"/>
                </a:lnTo>
                <a:lnTo>
                  <a:pt x="1857798" y="791994"/>
                </a:lnTo>
                <a:lnTo>
                  <a:pt x="1849582" y="745985"/>
                </a:lnTo>
                <a:lnTo>
                  <a:pt x="1839149" y="700784"/>
                </a:lnTo>
                <a:lnTo>
                  <a:pt x="1826559" y="656449"/>
                </a:lnTo>
                <a:lnTo>
                  <a:pt x="1811870" y="613039"/>
                </a:lnTo>
                <a:lnTo>
                  <a:pt x="1795142" y="570612"/>
                </a:lnTo>
                <a:lnTo>
                  <a:pt x="1776432" y="529227"/>
                </a:lnTo>
                <a:lnTo>
                  <a:pt x="1755799" y="488943"/>
                </a:lnTo>
                <a:lnTo>
                  <a:pt x="1733303" y="449818"/>
                </a:lnTo>
                <a:lnTo>
                  <a:pt x="1709001" y="411912"/>
                </a:lnTo>
                <a:lnTo>
                  <a:pt x="1682953" y="375282"/>
                </a:lnTo>
                <a:lnTo>
                  <a:pt x="1655217" y="339988"/>
                </a:lnTo>
                <a:lnTo>
                  <a:pt x="1625852" y="306088"/>
                </a:lnTo>
                <a:lnTo>
                  <a:pt x="1594916" y="273642"/>
                </a:lnTo>
                <a:lnTo>
                  <a:pt x="1562469" y="242707"/>
                </a:lnTo>
                <a:lnTo>
                  <a:pt x="1528569" y="213342"/>
                </a:lnTo>
                <a:lnTo>
                  <a:pt x="1493275" y="185606"/>
                </a:lnTo>
                <a:lnTo>
                  <a:pt x="1456645" y="159559"/>
                </a:lnTo>
                <a:lnTo>
                  <a:pt x="1418739" y="135257"/>
                </a:lnTo>
                <a:lnTo>
                  <a:pt x="1379614" y="112761"/>
                </a:lnTo>
                <a:lnTo>
                  <a:pt x="1339330" y="92129"/>
                </a:lnTo>
                <a:lnTo>
                  <a:pt x="1297945" y="73419"/>
                </a:lnTo>
                <a:lnTo>
                  <a:pt x="1255519" y="56691"/>
                </a:lnTo>
                <a:lnTo>
                  <a:pt x="1212109" y="42002"/>
                </a:lnTo>
                <a:lnTo>
                  <a:pt x="1167774" y="29413"/>
                </a:lnTo>
                <a:lnTo>
                  <a:pt x="1122574" y="18981"/>
                </a:lnTo>
                <a:lnTo>
                  <a:pt x="1076566" y="10764"/>
                </a:lnTo>
                <a:lnTo>
                  <a:pt x="1029810" y="4823"/>
                </a:lnTo>
                <a:lnTo>
                  <a:pt x="982364" y="1215"/>
                </a:lnTo>
                <a:lnTo>
                  <a:pt x="934288" y="0"/>
                </a:lnTo>
                <a:close/>
              </a:path>
            </a:pathLst>
          </a:custGeom>
          <a:solidFill>
            <a:srgbClr val="FBB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2">
            <a:extLst>
              <a:ext uri="{FF2B5EF4-FFF2-40B4-BE49-F238E27FC236}">
                <a16:creationId xmlns:a16="http://schemas.microsoft.com/office/drawing/2014/main" id="{BD284C84-CA62-6D4E-9CAE-C9F88398DB6D}"/>
              </a:ext>
            </a:extLst>
          </p:cNvPr>
          <p:cNvSpPr txBox="1"/>
          <p:nvPr/>
        </p:nvSpPr>
        <p:spPr>
          <a:xfrm>
            <a:off x="5502428" y="8021116"/>
            <a:ext cx="977265" cy="8712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0900"/>
              </a:lnSpc>
              <a:spcBef>
                <a:spcPts val="100"/>
              </a:spcBef>
            </a:pPr>
            <a:r>
              <a:rPr sz="2500" b="1" spc="-5" dirty="0">
                <a:solidFill>
                  <a:srgbClr val="FFFFFF"/>
                </a:solidFill>
                <a:latin typeface="mgenplus-1c-heavy"/>
                <a:cs typeface="mgenplus-1c-heavy"/>
              </a:rPr>
              <a:t>未経験 大歓迎</a:t>
            </a:r>
            <a:endParaRPr sz="2500" dirty="0">
              <a:latin typeface="mgenplus-1c-heavy"/>
              <a:cs typeface="mgenplus-1c-heavy"/>
            </a:endParaRPr>
          </a:p>
        </p:txBody>
      </p:sp>
      <p:sp>
        <p:nvSpPr>
          <p:cNvPr id="12" name="object 13">
            <a:extLst>
              <a:ext uri="{FF2B5EF4-FFF2-40B4-BE49-F238E27FC236}">
                <a16:creationId xmlns:a16="http://schemas.microsoft.com/office/drawing/2014/main" id="{29C8DFD2-5392-AF46-BCEA-DFA641B48D10}"/>
              </a:ext>
            </a:extLst>
          </p:cNvPr>
          <p:cNvSpPr txBox="1"/>
          <p:nvPr/>
        </p:nvSpPr>
        <p:spPr>
          <a:xfrm>
            <a:off x="403857" y="10114883"/>
            <a:ext cx="1781175" cy="2889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700" spc="25" dirty="0">
                <a:solidFill>
                  <a:srgbClr val="58595B"/>
                </a:solidFill>
                <a:latin typeface="mgenplus-1c-medium"/>
                <a:cs typeface="mgenplus-1c-medium"/>
              </a:rPr>
              <a:t>求人担当○○まで</a:t>
            </a:r>
            <a:endParaRPr sz="1700">
              <a:latin typeface="mgenplus-1c-medium"/>
              <a:cs typeface="mgenplus-1c-medium"/>
            </a:endParaRPr>
          </a:p>
        </p:txBody>
      </p:sp>
      <p:sp>
        <p:nvSpPr>
          <p:cNvPr id="13" name="object 14">
            <a:extLst>
              <a:ext uri="{FF2B5EF4-FFF2-40B4-BE49-F238E27FC236}">
                <a16:creationId xmlns:a16="http://schemas.microsoft.com/office/drawing/2014/main" id="{C2277437-FB5B-9A49-AC24-341CE51ED326}"/>
              </a:ext>
            </a:extLst>
          </p:cNvPr>
          <p:cNvSpPr txBox="1"/>
          <p:nvPr/>
        </p:nvSpPr>
        <p:spPr>
          <a:xfrm>
            <a:off x="3431573" y="9753820"/>
            <a:ext cx="3807427" cy="3695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  <a:tabLst>
                <a:tab pos="3065145" algn="l"/>
              </a:tabLst>
            </a:pPr>
            <a:r>
              <a:rPr sz="3375" b="1" spc="7" baseline="7407" dirty="0" err="1">
                <a:solidFill>
                  <a:srgbClr val="58595B"/>
                </a:solidFill>
                <a:latin typeface="Mgen+ 1c"/>
                <a:cs typeface="Mgen+ 1c"/>
              </a:rPr>
              <a:t>デイサービス</a:t>
            </a:r>
            <a:r>
              <a:rPr sz="3375" b="1" spc="7" baseline="7407" dirty="0">
                <a:solidFill>
                  <a:srgbClr val="58595B"/>
                </a:solidFill>
                <a:latin typeface="Mgen+ 1c"/>
                <a:cs typeface="Mgen+ 1c"/>
              </a:rPr>
              <a:t>○○○</a:t>
            </a:r>
            <a:endParaRPr sz="3375" baseline="7407" dirty="0">
              <a:latin typeface="Mgen+ 1c"/>
              <a:cs typeface="Mgen+ 1c"/>
            </a:endParaRPr>
          </a:p>
        </p:txBody>
      </p:sp>
      <p:sp>
        <p:nvSpPr>
          <p:cNvPr id="14" name="object 15">
            <a:extLst>
              <a:ext uri="{FF2B5EF4-FFF2-40B4-BE49-F238E27FC236}">
                <a16:creationId xmlns:a16="http://schemas.microsoft.com/office/drawing/2014/main" id="{5523CB2F-22F4-5E47-8593-C7F4837726BC}"/>
              </a:ext>
            </a:extLst>
          </p:cNvPr>
          <p:cNvSpPr txBox="1"/>
          <p:nvPr/>
        </p:nvSpPr>
        <p:spPr>
          <a:xfrm>
            <a:off x="3431573" y="10037922"/>
            <a:ext cx="3924300" cy="47370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950" b="1" spc="-15" dirty="0">
                <a:solidFill>
                  <a:srgbClr val="58595B"/>
                </a:solidFill>
                <a:latin typeface="mgenplus-1c-heavy"/>
                <a:cs typeface="mgenplus-1c-heavy"/>
              </a:rPr>
              <a:t>TEL:000-0000-0000</a:t>
            </a:r>
            <a:endParaRPr sz="2950" dirty="0">
              <a:latin typeface="mgenplus-1c-heavy"/>
              <a:cs typeface="mgenplus-1c-heavy"/>
            </a:endParaRPr>
          </a:p>
        </p:txBody>
      </p:sp>
      <p:sp>
        <p:nvSpPr>
          <p:cNvPr id="15" name="object 17">
            <a:extLst>
              <a:ext uri="{FF2B5EF4-FFF2-40B4-BE49-F238E27FC236}">
                <a16:creationId xmlns:a16="http://schemas.microsoft.com/office/drawing/2014/main" id="{623BFF07-060D-BF45-B345-C53191397077}"/>
              </a:ext>
            </a:extLst>
          </p:cNvPr>
          <p:cNvSpPr txBox="1"/>
          <p:nvPr/>
        </p:nvSpPr>
        <p:spPr>
          <a:xfrm>
            <a:off x="3892586" y="4193616"/>
            <a:ext cx="2995828" cy="25619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9100"/>
              </a:lnSpc>
              <a:spcBef>
                <a:spcPts val="100"/>
              </a:spcBef>
            </a:pPr>
            <a:r>
              <a:rPr lang="ja-JP" altLang="en-US" sz="1400" b="1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私たちデイサービス○○○は</a:t>
            </a:r>
            <a:r>
              <a:rPr sz="1400" b="1" dirty="0" err="1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未経験</a:t>
            </a:r>
            <a:r>
              <a:rPr lang="ja-JP" altLang="en-US" sz="1400" b="1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者</a:t>
            </a:r>
            <a:r>
              <a:rPr sz="1400" b="1" dirty="0" err="1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の方も経験者の方もしっか</a:t>
            </a:r>
            <a:r>
              <a:rPr sz="14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 </a:t>
            </a:r>
            <a:r>
              <a:rPr sz="1400" b="1" dirty="0" err="1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り活躍できるようサポートを徹底</a:t>
            </a:r>
            <a:r>
              <a:rPr sz="14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 </a:t>
            </a:r>
            <a:r>
              <a:rPr sz="1400" b="1" dirty="0" err="1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し、無理のないシフトと、アット</a:t>
            </a:r>
            <a:r>
              <a:rPr sz="14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 </a:t>
            </a:r>
            <a:r>
              <a:rPr sz="1400" b="1" dirty="0" err="1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ホームな雰囲気で、様々な方が長</a:t>
            </a:r>
            <a:r>
              <a:rPr sz="14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 </a:t>
            </a:r>
            <a:r>
              <a:rPr sz="1400" b="1" dirty="0" err="1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く活躍されてきました。この度</a:t>
            </a:r>
            <a:r>
              <a:rPr sz="14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、 </a:t>
            </a:r>
            <a:r>
              <a:rPr sz="1400" b="1" dirty="0" err="1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新たに新店舗を設営するにあたり</a:t>
            </a:r>
            <a:r>
              <a:rPr sz="14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、 </a:t>
            </a:r>
            <a:r>
              <a:rPr sz="1400" b="1" dirty="0" err="1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新しいメンバーの募集をすること</a:t>
            </a:r>
            <a:r>
              <a:rPr sz="14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 </a:t>
            </a:r>
            <a:r>
              <a:rPr sz="1400" b="1" dirty="0" err="1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になりました</a:t>
            </a:r>
            <a:r>
              <a:rPr sz="14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。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Mgen+ 1c"/>
            </a:endParaRPr>
          </a:p>
          <a:p>
            <a:pPr marL="12700" marR="182880">
              <a:lnSpc>
                <a:spcPct val="119100"/>
              </a:lnSpc>
            </a:pPr>
            <a:r>
              <a:rPr sz="1400" b="1" dirty="0" err="1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皆様のご応募を心よりお待ちして</a:t>
            </a:r>
            <a:r>
              <a:rPr sz="14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 おります。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Mgen+ 1c"/>
            </a:endParaRP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C308940F-D5BC-7545-96E6-BD2A00AEC974}"/>
              </a:ext>
            </a:extLst>
          </p:cNvPr>
          <p:cNvSpPr txBox="1"/>
          <p:nvPr/>
        </p:nvSpPr>
        <p:spPr>
          <a:xfrm>
            <a:off x="748512" y="4081353"/>
            <a:ext cx="193040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210" dirty="0" err="1">
                <a:solidFill>
                  <a:srgbClr val="F1647C"/>
                </a:solidFill>
                <a:latin typeface="mgenplus-1c-medium"/>
                <a:cs typeface="mgenplus-1c-medium"/>
              </a:rPr>
              <a:t>お仕事内容</a:t>
            </a:r>
            <a:endParaRPr sz="1500" dirty="0">
              <a:latin typeface="mgenplus-1c-medium"/>
              <a:cs typeface="mgenplus-1c-medium"/>
            </a:endParaRPr>
          </a:p>
        </p:txBody>
      </p:sp>
      <p:sp>
        <p:nvSpPr>
          <p:cNvPr id="23" name="object 6">
            <a:extLst>
              <a:ext uri="{FF2B5EF4-FFF2-40B4-BE49-F238E27FC236}">
                <a16:creationId xmlns:a16="http://schemas.microsoft.com/office/drawing/2014/main" id="{97A310C0-EE60-7044-93E0-7CC582B7A8BA}"/>
              </a:ext>
            </a:extLst>
          </p:cNvPr>
          <p:cNvSpPr txBox="1"/>
          <p:nvPr/>
        </p:nvSpPr>
        <p:spPr>
          <a:xfrm>
            <a:off x="748511" y="5002130"/>
            <a:ext cx="2562225" cy="265457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500" dirty="0">
                <a:solidFill>
                  <a:srgbClr val="58595B"/>
                </a:solidFill>
                <a:latin typeface="mgenplus-1c-medium"/>
                <a:cs typeface="mgenplus-1c-medium"/>
              </a:rPr>
              <a:t>時給1200円~</a:t>
            </a:r>
            <a:r>
              <a:rPr sz="1500" spc="-80" dirty="0">
                <a:solidFill>
                  <a:srgbClr val="58595B"/>
                </a:solidFill>
                <a:latin typeface="mgenplus-1c-medium"/>
                <a:cs typeface="mgenplus-1c-medium"/>
              </a:rPr>
              <a:t> </a:t>
            </a:r>
            <a:r>
              <a:rPr sz="1500" spc="-5" dirty="0">
                <a:solidFill>
                  <a:srgbClr val="58595B"/>
                </a:solidFill>
                <a:latin typeface="mgenplus-1c-medium"/>
                <a:cs typeface="mgenplus-1c-medium"/>
              </a:rPr>
              <a:t>(</a:t>
            </a:r>
            <a:r>
              <a:rPr sz="1500" spc="-5" dirty="0" err="1">
                <a:solidFill>
                  <a:srgbClr val="58595B"/>
                </a:solidFill>
                <a:latin typeface="mgenplus-1c-medium"/>
                <a:cs typeface="mgenplus-1c-medium"/>
              </a:rPr>
              <a:t>研修期間あり</a:t>
            </a:r>
            <a:r>
              <a:rPr sz="1500" spc="-5" dirty="0">
                <a:solidFill>
                  <a:srgbClr val="58595B"/>
                </a:solidFill>
                <a:latin typeface="mgenplus-1c-medium"/>
                <a:cs typeface="mgenplus-1c-medium"/>
              </a:rPr>
              <a:t>)</a:t>
            </a:r>
            <a:endParaRPr sz="1500" dirty="0">
              <a:latin typeface="mgenplus-1c-medium"/>
              <a:cs typeface="mgenplus-1c-medium"/>
            </a:endParaRPr>
          </a:p>
        </p:txBody>
      </p:sp>
      <p:sp>
        <p:nvSpPr>
          <p:cNvPr id="24" name="object 6">
            <a:extLst>
              <a:ext uri="{FF2B5EF4-FFF2-40B4-BE49-F238E27FC236}">
                <a16:creationId xmlns:a16="http://schemas.microsoft.com/office/drawing/2014/main" id="{D40BAEF5-DE4A-934B-9B86-19B1CA78B2DE}"/>
              </a:ext>
            </a:extLst>
          </p:cNvPr>
          <p:cNvSpPr txBox="1"/>
          <p:nvPr/>
        </p:nvSpPr>
        <p:spPr>
          <a:xfrm>
            <a:off x="748510" y="5342473"/>
            <a:ext cx="2562225" cy="342401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0"/>
              </a:spcBef>
              <a:tabLst>
                <a:tab pos="770890" algn="l"/>
              </a:tabLst>
            </a:pPr>
            <a:r>
              <a:rPr sz="2000" dirty="0" err="1">
                <a:solidFill>
                  <a:srgbClr val="F1647C"/>
                </a:solidFill>
                <a:latin typeface="mgenplus-1c-medium"/>
                <a:cs typeface="mgenplus-1c-medium"/>
              </a:rPr>
              <a:t>勤</a:t>
            </a:r>
            <a:r>
              <a:rPr sz="2000" spc="310" dirty="0">
                <a:solidFill>
                  <a:srgbClr val="F1647C"/>
                </a:solidFill>
                <a:latin typeface="mgenplus-1c-medium"/>
                <a:cs typeface="mgenplus-1c-medium"/>
              </a:rPr>
              <a:t> </a:t>
            </a:r>
            <a:r>
              <a:rPr sz="2000" dirty="0">
                <a:solidFill>
                  <a:srgbClr val="F1647C"/>
                </a:solidFill>
                <a:latin typeface="mgenplus-1c-medium"/>
                <a:cs typeface="mgenplus-1c-medium"/>
              </a:rPr>
              <a:t>務	</a:t>
            </a:r>
            <a:r>
              <a:rPr sz="2000" dirty="0" err="1">
                <a:solidFill>
                  <a:srgbClr val="F1647C"/>
                </a:solidFill>
                <a:latin typeface="mgenplus-1c-medium"/>
                <a:cs typeface="mgenplus-1c-medium"/>
              </a:rPr>
              <a:t>時</a:t>
            </a:r>
            <a:r>
              <a:rPr sz="2000" spc="305" dirty="0">
                <a:solidFill>
                  <a:srgbClr val="F1647C"/>
                </a:solidFill>
                <a:latin typeface="mgenplus-1c-medium"/>
                <a:cs typeface="mgenplus-1c-medium"/>
              </a:rPr>
              <a:t> </a:t>
            </a:r>
            <a:r>
              <a:rPr sz="2000" dirty="0" err="1">
                <a:solidFill>
                  <a:srgbClr val="F1647C"/>
                </a:solidFill>
                <a:latin typeface="mgenplus-1c-medium"/>
                <a:cs typeface="mgenplus-1c-medium"/>
              </a:rPr>
              <a:t>間</a:t>
            </a:r>
            <a:endParaRPr sz="1500" dirty="0">
              <a:latin typeface="mgenplus-1c-medium"/>
              <a:cs typeface="mgenplus-1c-medium"/>
            </a:endParaRPr>
          </a:p>
        </p:txBody>
      </p:sp>
      <p:sp>
        <p:nvSpPr>
          <p:cNvPr id="25" name="object 6">
            <a:extLst>
              <a:ext uri="{FF2B5EF4-FFF2-40B4-BE49-F238E27FC236}">
                <a16:creationId xmlns:a16="http://schemas.microsoft.com/office/drawing/2014/main" id="{8ED438DC-6199-1540-9A14-A00BC8789201}"/>
              </a:ext>
            </a:extLst>
          </p:cNvPr>
          <p:cNvSpPr txBox="1"/>
          <p:nvPr/>
        </p:nvSpPr>
        <p:spPr>
          <a:xfrm>
            <a:off x="760643" y="5655212"/>
            <a:ext cx="2562225" cy="265457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z="1500" dirty="0">
                <a:solidFill>
                  <a:srgbClr val="58595B"/>
                </a:solidFill>
                <a:latin typeface="mgenplus-1c-medium"/>
                <a:cs typeface="mgenplus-1c-medium"/>
              </a:rPr>
              <a:t>7:00~17:00~</a:t>
            </a:r>
            <a:r>
              <a:rPr sz="1500" spc="-15" dirty="0">
                <a:solidFill>
                  <a:srgbClr val="58595B"/>
                </a:solidFill>
                <a:latin typeface="mgenplus-1c-medium"/>
                <a:cs typeface="mgenplus-1c-medium"/>
              </a:rPr>
              <a:t> </a:t>
            </a:r>
            <a:r>
              <a:rPr sz="1500" dirty="0" err="1">
                <a:solidFill>
                  <a:srgbClr val="58595B"/>
                </a:solidFill>
                <a:latin typeface="mgenplus-1c-medium"/>
                <a:cs typeface="mgenplus-1c-medium"/>
              </a:rPr>
              <a:t>交代制</a:t>
            </a:r>
            <a:endParaRPr sz="1500" dirty="0">
              <a:latin typeface="mgenplus-1c-medium"/>
              <a:cs typeface="mgenplus-1c-medium"/>
            </a:endParaRPr>
          </a:p>
        </p:txBody>
      </p:sp>
      <p:sp>
        <p:nvSpPr>
          <p:cNvPr id="26" name="object 6">
            <a:extLst>
              <a:ext uri="{FF2B5EF4-FFF2-40B4-BE49-F238E27FC236}">
                <a16:creationId xmlns:a16="http://schemas.microsoft.com/office/drawing/2014/main" id="{EA1D650C-A5B9-B647-AA10-2B2CACC207A6}"/>
              </a:ext>
            </a:extLst>
          </p:cNvPr>
          <p:cNvSpPr txBox="1"/>
          <p:nvPr/>
        </p:nvSpPr>
        <p:spPr>
          <a:xfrm>
            <a:off x="760643" y="5983907"/>
            <a:ext cx="2562225" cy="342401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15"/>
              </a:spcBef>
              <a:tabLst>
                <a:tab pos="1134745" algn="l"/>
              </a:tabLst>
            </a:pPr>
            <a:r>
              <a:rPr sz="2000" dirty="0" err="1">
                <a:solidFill>
                  <a:srgbClr val="F1647C"/>
                </a:solidFill>
                <a:latin typeface="mgenplus-1c-medium"/>
                <a:cs typeface="mgenplus-1c-medium"/>
              </a:rPr>
              <a:t>資</a:t>
            </a:r>
            <a:r>
              <a:rPr sz="2000" dirty="0">
                <a:solidFill>
                  <a:srgbClr val="F1647C"/>
                </a:solidFill>
                <a:latin typeface="mgenplus-1c-medium"/>
                <a:cs typeface="mgenplus-1c-medium"/>
              </a:rPr>
              <a:t>	</a:t>
            </a:r>
            <a:r>
              <a:rPr sz="2000" dirty="0" err="1">
                <a:solidFill>
                  <a:srgbClr val="F1647C"/>
                </a:solidFill>
                <a:latin typeface="mgenplus-1c-medium"/>
                <a:cs typeface="mgenplus-1c-medium"/>
              </a:rPr>
              <a:t>格</a:t>
            </a:r>
            <a:endParaRPr sz="1500" dirty="0">
              <a:latin typeface="mgenplus-1c-medium"/>
              <a:cs typeface="mgenplus-1c-medium"/>
            </a:endParaRPr>
          </a:p>
        </p:txBody>
      </p:sp>
      <p:sp>
        <p:nvSpPr>
          <p:cNvPr id="27" name="object 6">
            <a:extLst>
              <a:ext uri="{FF2B5EF4-FFF2-40B4-BE49-F238E27FC236}">
                <a16:creationId xmlns:a16="http://schemas.microsoft.com/office/drawing/2014/main" id="{0668182C-AFCB-3444-B703-16847EB73EFD}"/>
              </a:ext>
            </a:extLst>
          </p:cNvPr>
          <p:cNvSpPr txBox="1"/>
          <p:nvPr/>
        </p:nvSpPr>
        <p:spPr>
          <a:xfrm>
            <a:off x="760643" y="6295179"/>
            <a:ext cx="2562225" cy="265457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500" dirty="0">
                <a:solidFill>
                  <a:srgbClr val="58595B"/>
                </a:solidFill>
                <a:latin typeface="mgenplus-1c-medium"/>
                <a:cs typeface="mgenplus-1c-medium"/>
              </a:rPr>
              <a:t>時給1200円~</a:t>
            </a:r>
            <a:r>
              <a:rPr sz="1500" spc="-80" dirty="0">
                <a:solidFill>
                  <a:srgbClr val="58595B"/>
                </a:solidFill>
                <a:latin typeface="mgenplus-1c-medium"/>
                <a:cs typeface="mgenplus-1c-medium"/>
              </a:rPr>
              <a:t> </a:t>
            </a:r>
            <a:r>
              <a:rPr sz="1500" spc="-5" dirty="0">
                <a:solidFill>
                  <a:srgbClr val="58595B"/>
                </a:solidFill>
                <a:latin typeface="mgenplus-1c-medium"/>
                <a:cs typeface="mgenplus-1c-medium"/>
              </a:rPr>
              <a:t>(研修期間あり)</a:t>
            </a:r>
            <a:endParaRPr sz="1500" dirty="0">
              <a:latin typeface="mgenplus-1c-medium"/>
              <a:cs typeface="mgenplus-1c-medium"/>
            </a:endParaRPr>
          </a:p>
        </p:txBody>
      </p:sp>
      <p:sp>
        <p:nvSpPr>
          <p:cNvPr id="28" name="object 14">
            <a:extLst>
              <a:ext uri="{FF2B5EF4-FFF2-40B4-BE49-F238E27FC236}">
                <a16:creationId xmlns:a16="http://schemas.microsoft.com/office/drawing/2014/main" id="{081458DF-41D7-C44D-AD67-F03FE5007343}"/>
              </a:ext>
            </a:extLst>
          </p:cNvPr>
          <p:cNvSpPr txBox="1"/>
          <p:nvPr/>
        </p:nvSpPr>
        <p:spPr>
          <a:xfrm>
            <a:off x="378458" y="9753820"/>
            <a:ext cx="2891008" cy="2750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  <a:tabLst>
                <a:tab pos="3065145" algn="l"/>
              </a:tabLst>
            </a:pPr>
            <a:r>
              <a:rPr sz="1700" spc="25" dirty="0" err="1">
                <a:solidFill>
                  <a:srgbClr val="58595B"/>
                </a:solidFill>
                <a:latin typeface="mgenplus-1c-medium"/>
                <a:cs typeface="mgenplus-1c-medium"/>
              </a:rPr>
              <a:t>まずはお問い合わせください</a:t>
            </a:r>
            <a:endParaRPr sz="3375" baseline="7407" dirty="0">
              <a:latin typeface="Mgen+ 1c"/>
              <a:cs typeface="Mgen+ 1c"/>
            </a:endParaRPr>
          </a:p>
        </p:txBody>
      </p:sp>
      <p:pic>
        <p:nvPicPr>
          <p:cNvPr id="29" name="図 28">
            <a:extLst>
              <a:ext uri="{FF2B5EF4-FFF2-40B4-BE49-F238E27FC236}">
                <a16:creationId xmlns:a16="http://schemas.microsoft.com/office/drawing/2014/main" id="{229DBCA9-5A40-FB49-BE24-3AAA5FFE2C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900" y="385860"/>
            <a:ext cx="5816600" cy="800100"/>
          </a:xfrm>
          <a:prstGeom prst="rect">
            <a:avLst/>
          </a:prstGeom>
        </p:spPr>
      </p:pic>
      <p:sp>
        <p:nvSpPr>
          <p:cNvPr id="31" name="object 8">
            <a:extLst>
              <a:ext uri="{FF2B5EF4-FFF2-40B4-BE49-F238E27FC236}">
                <a16:creationId xmlns:a16="http://schemas.microsoft.com/office/drawing/2014/main" id="{692F6A41-4641-5C47-B274-C07645A64E9C}"/>
              </a:ext>
            </a:extLst>
          </p:cNvPr>
          <p:cNvSpPr txBox="1"/>
          <p:nvPr/>
        </p:nvSpPr>
        <p:spPr>
          <a:xfrm>
            <a:off x="1371600" y="440541"/>
            <a:ext cx="5029200" cy="439864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30"/>
              </a:spcBef>
            </a:pPr>
            <a:r>
              <a:rPr lang="ja-JP" altLang="en-US" sz="2500" b="1" spc="-5">
                <a:solidFill>
                  <a:srgbClr val="FFFFFF"/>
                </a:solidFill>
                <a:latin typeface="mgenplus-1c-heavy"/>
                <a:cs typeface="mgenplus-1c-heavy"/>
              </a:rPr>
              <a:t>デイサービス○○○</a:t>
            </a:r>
            <a:endParaRPr sz="2500" dirty="0">
              <a:latin typeface="mgenplus-1c-heavy"/>
              <a:cs typeface="mgenplus-1c-heavy"/>
            </a:endParaRPr>
          </a:p>
        </p:txBody>
      </p:sp>
      <p:sp>
        <p:nvSpPr>
          <p:cNvPr id="32" name="正方形/長方形 31">
            <a:extLst>
              <a:ext uri="{FF2B5EF4-FFF2-40B4-BE49-F238E27FC236}">
                <a16:creationId xmlns:a16="http://schemas.microsoft.com/office/drawing/2014/main" id="{0238D425-3CF1-4847-94E7-F4705E7FDEE6}"/>
              </a:ext>
            </a:extLst>
          </p:cNvPr>
          <p:cNvSpPr/>
          <p:nvPr/>
        </p:nvSpPr>
        <p:spPr>
          <a:xfrm>
            <a:off x="378458" y="1376174"/>
            <a:ext cx="4518324" cy="24776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lang="ja-JP" altLang="en-US" sz="15500" b="1" spc="-1055">
                <a:solidFill>
                  <a:srgbClr val="F47F72"/>
                </a:solidFill>
                <a:latin typeface="TAm-karuta_bold"/>
                <a:cs typeface="TAm-karuta_bold"/>
              </a:rPr>
              <a:t>介護</a:t>
            </a:r>
            <a:endParaRPr lang="ja-JP" altLang="en-US" sz="15500" dirty="0">
              <a:latin typeface="Mgen+ 1c"/>
              <a:cs typeface="Mgen+ 1c"/>
            </a:endParaRPr>
          </a:p>
        </p:txBody>
      </p:sp>
      <p:pic>
        <p:nvPicPr>
          <p:cNvPr id="16" name="図 15">
            <a:extLst>
              <a:ext uri="{FF2B5EF4-FFF2-40B4-BE49-F238E27FC236}">
                <a16:creationId xmlns:a16="http://schemas.microsoft.com/office/drawing/2014/main" id="{DB52ED74-145B-D046-BC2F-F0FBBE26C7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7833" y="1691046"/>
            <a:ext cx="2802888" cy="1890725"/>
          </a:xfrm>
          <a:prstGeom prst="rect">
            <a:avLst/>
          </a:prstGeom>
        </p:spPr>
      </p:pic>
      <p:pic>
        <p:nvPicPr>
          <p:cNvPr id="17" name="図 16">
            <a:extLst>
              <a:ext uri="{FF2B5EF4-FFF2-40B4-BE49-F238E27FC236}">
                <a16:creationId xmlns:a16="http://schemas.microsoft.com/office/drawing/2014/main" id="{A005A5D5-5A90-4D42-98C1-51F99BFF0B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0107" y="7478393"/>
            <a:ext cx="874057" cy="531031"/>
          </a:xfrm>
          <a:prstGeom prst="rect">
            <a:avLst/>
          </a:prstGeom>
        </p:spPr>
      </p:pic>
      <p:pic>
        <p:nvPicPr>
          <p:cNvPr id="30" name="図 29">
            <a:extLst>
              <a:ext uri="{FF2B5EF4-FFF2-40B4-BE49-F238E27FC236}">
                <a16:creationId xmlns:a16="http://schemas.microsoft.com/office/drawing/2014/main" id="{9A48A46A-7468-A34F-8A23-B2BD87ECEB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2428" y="7429234"/>
            <a:ext cx="885748" cy="554885"/>
          </a:xfrm>
          <a:prstGeom prst="rect">
            <a:avLst/>
          </a:prstGeom>
        </p:spPr>
      </p:pic>
      <p:pic>
        <p:nvPicPr>
          <p:cNvPr id="35" name="図 34">
            <a:extLst>
              <a:ext uri="{FF2B5EF4-FFF2-40B4-BE49-F238E27FC236}">
                <a16:creationId xmlns:a16="http://schemas.microsoft.com/office/drawing/2014/main" id="{206D3AC2-B589-7542-ACEF-84D9A70E4D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3005" y="7488541"/>
            <a:ext cx="874058" cy="55590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91</Words>
  <Application>Microsoft Macintosh PowerPoint</Application>
  <PresentationFormat>ユーザー設定</PresentationFormat>
  <Paragraphs>20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8" baseType="lpstr">
      <vt:lpstr>Mgen+ 1c</vt:lpstr>
      <vt:lpstr>mgenplus-1c-heavy</vt:lpstr>
      <vt:lpstr>mgenplus-1c-medium</vt:lpstr>
      <vt:lpstr>TAm-karuta_bold</vt:lpstr>
      <vt:lpstr>Yu Gothic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カテゴリー名_種類番号_サイズ</dc:title>
  <cp:lastModifiedBy>春樹 富永</cp:lastModifiedBy>
  <cp:revision>2</cp:revision>
  <dcterms:created xsi:type="dcterms:W3CDTF">2019-12-24T07:03:16Z</dcterms:created>
  <dcterms:modified xsi:type="dcterms:W3CDTF">2019-12-24T07:12:19Z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2019-12-23T00:00:00Z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2019-12-24T00:00:00Z</vt:filetime>
  </property>
</Properties>
</file>