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7772400" cy="10909300"/>
  <p:notesSz cx="7772400" cy="109093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>
      <p:cViewPr>
        <p:scale>
          <a:sx n="72" d="100"/>
          <a:sy n="72" d="100"/>
        </p:scale>
        <p:origin x="3648" y="35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368675" cy="5461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4402138" y="0"/>
            <a:ext cx="3368675" cy="5461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9A90E5-5D67-A747-B4E6-1BC7638D4301}" type="datetimeFigureOut">
              <a:rPr kumimoji="1" lang="ja-JP" altLang="en-US" smtClean="0"/>
              <a:t>2019/9/10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2574925" y="1363663"/>
            <a:ext cx="2622550" cy="36814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777875" y="5249863"/>
            <a:ext cx="6216650" cy="42957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10363200"/>
            <a:ext cx="3368675" cy="5461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4402138" y="10363200"/>
            <a:ext cx="3368675" cy="5461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7C12BF-F585-2A4B-BBAA-B92D895A159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475251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7C12BF-F585-2A4B-BBAA-B92D895A159E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744781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3406" y="3381883"/>
            <a:ext cx="6611937" cy="22909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6812" y="6109208"/>
            <a:ext cx="5445125" cy="2727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150" b="1" i="0">
                <a:solidFill>
                  <a:srgbClr val="F2768D"/>
                </a:solidFill>
                <a:latin typeface="Kozuka Gothic Pr6N"/>
                <a:cs typeface="Kozuka Gothic Pr6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800" b="1" i="0">
                <a:solidFill>
                  <a:schemeClr val="bg1"/>
                </a:solidFill>
                <a:latin typeface="Kozuka Gothic Pr6N"/>
                <a:cs typeface="Kozuka Gothic Pr6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150" b="1" i="0">
                <a:solidFill>
                  <a:srgbClr val="F2768D"/>
                </a:solidFill>
                <a:latin typeface="Kozuka Gothic Pr6N"/>
                <a:cs typeface="Kozuka Gothic Pr6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937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6056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150" b="1" i="0">
                <a:solidFill>
                  <a:srgbClr val="F2768D"/>
                </a:solidFill>
                <a:latin typeface="Kozuka Gothic Pr6N"/>
                <a:cs typeface="Kozuka Gothic Pr6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"/>
            <a:ext cx="7775994" cy="10907991"/>
          </a:xfrm>
          <a:prstGeom prst="rect">
            <a:avLst/>
          </a:prstGeom>
          <a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31279" y="750811"/>
            <a:ext cx="5916190" cy="51180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150" b="1" i="0">
                <a:solidFill>
                  <a:srgbClr val="F2768D"/>
                </a:solidFill>
                <a:latin typeface="Kozuka Gothic Pr6N"/>
                <a:cs typeface="Kozuka Gothic Pr6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94431" y="5099362"/>
            <a:ext cx="5789886" cy="40652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1" i="0">
                <a:solidFill>
                  <a:schemeClr val="bg1"/>
                </a:solidFill>
                <a:latin typeface="Kozuka Gothic Pr6N"/>
                <a:cs typeface="Kozuka Gothic Pr6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4775" y="10145649"/>
            <a:ext cx="2489200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937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600700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31279" y="750811"/>
            <a:ext cx="3264535" cy="511809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35" dirty="0">
                <a:latin typeface="Yu Gothic" panose="020B0400000000000000" pitchFamily="34" charset="-128"/>
                <a:ea typeface="Yu Gothic" panose="020B0400000000000000" pitchFamily="34" charset="-128"/>
              </a:rPr>
              <a:t>●●大学吹奏楽部</a:t>
            </a:r>
          </a:p>
        </p:txBody>
      </p:sp>
      <p:sp>
        <p:nvSpPr>
          <p:cNvPr id="3" name="object 3"/>
          <p:cNvSpPr/>
          <p:nvPr/>
        </p:nvSpPr>
        <p:spPr>
          <a:xfrm>
            <a:off x="756080" y="1368838"/>
            <a:ext cx="5721095" cy="3255263"/>
          </a:xfrm>
          <a:prstGeom prst="rect">
            <a:avLst/>
          </a:prstGeom>
          <a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247293" y="924966"/>
            <a:ext cx="1060703" cy="1453895"/>
          </a:xfrm>
          <a:prstGeom prst="rect">
            <a:avLst/>
          </a:prstGeom>
          <a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189383" y="2314257"/>
            <a:ext cx="1118613" cy="1173467"/>
          </a:xfrm>
          <a:prstGeom prst="rect">
            <a:avLst/>
          </a:prstGeom>
          <a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9661804"/>
            <a:ext cx="7776209" cy="1246505"/>
          </a:xfrm>
          <a:custGeom>
            <a:avLst/>
            <a:gdLst/>
            <a:ahLst/>
            <a:cxnLst/>
            <a:rect l="l" t="t" r="r" b="b"/>
            <a:pathLst>
              <a:path w="7776209" h="1246504">
                <a:moveTo>
                  <a:pt x="7775994" y="1246200"/>
                </a:moveTo>
                <a:lnTo>
                  <a:pt x="0" y="1246200"/>
                </a:lnTo>
                <a:lnTo>
                  <a:pt x="0" y="0"/>
                </a:lnTo>
                <a:lnTo>
                  <a:pt x="7775994" y="0"/>
                </a:lnTo>
                <a:lnTo>
                  <a:pt x="7775994" y="1246200"/>
                </a:lnTo>
                <a:close/>
              </a:path>
            </a:pathLst>
          </a:custGeom>
          <a:solidFill>
            <a:srgbClr val="FDDFD4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" name="object 12"/>
          <p:cNvSpPr txBox="1"/>
          <p:nvPr/>
        </p:nvSpPr>
        <p:spPr>
          <a:xfrm>
            <a:off x="4434372" y="10451690"/>
            <a:ext cx="2975224" cy="226537"/>
          </a:xfrm>
          <a:prstGeom prst="rect">
            <a:avLst/>
          </a:prstGeom>
        </p:spPr>
        <p:txBody>
          <a:bodyPr vert="horz" wrap="square" lIns="0" tIns="6350" rIns="0" bIns="0" rtlCol="0">
            <a:spAutoFit/>
          </a:bodyPr>
          <a:lstStyle/>
          <a:p>
            <a:pPr marL="12700" marR="5080">
              <a:lnSpc>
                <a:spcPct val="128200"/>
              </a:lnSpc>
              <a:spcBef>
                <a:spcPts val="50"/>
              </a:spcBef>
            </a:pPr>
            <a:r>
              <a:rPr sz="1200" b="1" dirty="0" err="1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または</a:t>
            </a:r>
            <a:r>
              <a:rPr lang="ja-JP" altLang="en-US" sz="1200" b="1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当サークル</a:t>
            </a:r>
            <a:r>
              <a:rPr sz="1200" b="1" dirty="0" err="1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顧</a:t>
            </a:r>
            <a:r>
              <a:rPr sz="1200" b="1" spc="254" dirty="0" err="1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問</a:t>
            </a:r>
            <a:r>
              <a:rPr sz="1200" b="1" dirty="0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●●太郎先生まで</a:t>
            </a:r>
            <a:endParaRPr sz="1200" b="1" dirty="0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pic>
        <p:nvPicPr>
          <p:cNvPr id="20" name="図 19">
            <a:extLst>
              <a:ext uri="{FF2B5EF4-FFF2-40B4-BE49-F238E27FC236}">
                <a16:creationId xmlns:a16="http://schemas.microsoft.com/office/drawing/2014/main" id="{FFBF9EAC-1C48-624B-887D-3D2C3796DF4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8203" y="4721104"/>
            <a:ext cx="6146800" cy="4610100"/>
          </a:xfrm>
          <a:prstGeom prst="rect">
            <a:avLst/>
          </a:prstGeom>
        </p:spPr>
      </p:pic>
      <p:sp>
        <p:nvSpPr>
          <p:cNvPr id="7" name="object 7"/>
          <p:cNvSpPr/>
          <p:nvPr/>
        </p:nvSpPr>
        <p:spPr>
          <a:xfrm>
            <a:off x="5040055" y="3447264"/>
            <a:ext cx="2044839" cy="2044839"/>
          </a:xfrm>
          <a:prstGeom prst="rect">
            <a:avLst/>
          </a:prstGeom>
          <a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8" name="object 8"/>
          <p:cNvSpPr txBox="1"/>
          <p:nvPr/>
        </p:nvSpPr>
        <p:spPr>
          <a:xfrm>
            <a:off x="5436999" y="3737017"/>
            <a:ext cx="1250950" cy="32004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900" b="1" spc="2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新歓コンパ</a:t>
            </a:r>
            <a:endParaRPr sz="1900" b="1" dirty="0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333637" y="3932241"/>
            <a:ext cx="1638037" cy="83502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6150" b="1" spc="22" baseline="15582" dirty="0">
                <a:solidFill>
                  <a:srgbClr val="FFFFFF"/>
                </a:solidFill>
                <a:latin typeface="Kozuka Gothic Pr6N"/>
                <a:cs typeface="Kozuka Gothic Pr6N"/>
              </a:rPr>
              <a:t>4</a:t>
            </a:r>
            <a:r>
              <a:rPr sz="5300" b="1" spc="210" dirty="0">
                <a:solidFill>
                  <a:srgbClr val="FFFFFF"/>
                </a:solidFill>
                <a:latin typeface="Kozuka Gothic Pr6N"/>
                <a:cs typeface="Kozuka Gothic Pr6N"/>
              </a:rPr>
              <a:t>⁄</a:t>
            </a:r>
            <a:r>
              <a:rPr sz="5300" b="1" spc="-210" dirty="0">
                <a:solidFill>
                  <a:srgbClr val="FFFFFF"/>
                </a:solidFill>
                <a:latin typeface="Kozuka Gothic Pr6N"/>
                <a:cs typeface="Kozuka Gothic Pr6N"/>
              </a:rPr>
              <a:t>2</a:t>
            </a:r>
            <a:r>
              <a:rPr sz="5300" b="1" spc="5" dirty="0">
                <a:solidFill>
                  <a:srgbClr val="FFFFFF"/>
                </a:solidFill>
                <a:latin typeface="Kozuka Gothic Pr6N"/>
                <a:cs typeface="Kozuka Gothic Pr6N"/>
              </a:rPr>
              <a:t>5</a:t>
            </a:r>
            <a:endParaRPr sz="5300" dirty="0">
              <a:latin typeface="Kozuka Gothic Pr6N"/>
              <a:cs typeface="Kozuka Gothic Pr6N"/>
            </a:endParaRPr>
          </a:p>
        </p:txBody>
      </p:sp>
      <p:sp>
        <p:nvSpPr>
          <p:cNvPr id="15" name="object 8">
            <a:extLst>
              <a:ext uri="{FF2B5EF4-FFF2-40B4-BE49-F238E27FC236}">
                <a16:creationId xmlns:a16="http://schemas.microsoft.com/office/drawing/2014/main" id="{9E204D2C-E5E2-3A41-89D7-7B13EDA0917C}"/>
              </a:ext>
            </a:extLst>
          </p:cNvPr>
          <p:cNvSpPr txBox="1"/>
          <p:nvPr/>
        </p:nvSpPr>
        <p:spPr>
          <a:xfrm>
            <a:off x="5310301" y="4800019"/>
            <a:ext cx="1638037" cy="309059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ja-JP" altLang="en-US" sz="1900" b="1" spc="25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参加者募集中</a:t>
            </a:r>
            <a:endParaRPr sz="1900" b="1" dirty="0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pic>
        <p:nvPicPr>
          <p:cNvPr id="21" name="図 20">
            <a:extLst>
              <a:ext uri="{FF2B5EF4-FFF2-40B4-BE49-F238E27FC236}">
                <a16:creationId xmlns:a16="http://schemas.microsoft.com/office/drawing/2014/main" id="{D3909B67-906E-2C48-B655-2FF762F8ED2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38496" y="5010132"/>
            <a:ext cx="3187700" cy="457200"/>
          </a:xfrm>
          <a:prstGeom prst="rect">
            <a:avLst/>
          </a:prstGeom>
        </p:spPr>
      </p:pic>
      <p:sp>
        <p:nvSpPr>
          <p:cNvPr id="17" name="object 9">
            <a:extLst>
              <a:ext uri="{FF2B5EF4-FFF2-40B4-BE49-F238E27FC236}">
                <a16:creationId xmlns:a16="http://schemas.microsoft.com/office/drawing/2014/main" id="{B77A6209-2A9F-4D46-8444-42D3D7267756}"/>
              </a:ext>
            </a:extLst>
          </p:cNvPr>
          <p:cNvSpPr txBox="1">
            <a:spLocks/>
          </p:cNvSpPr>
          <p:nvPr/>
        </p:nvSpPr>
        <p:spPr>
          <a:xfrm>
            <a:off x="1057659" y="5095696"/>
            <a:ext cx="3129014" cy="29367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>
            <a:lvl1pPr marL="0">
              <a:defRPr sz="1800" b="1" i="0">
                <a:solidFill>
                  <a:schemeClr val="bg1"/>
                </a:solidFill>
                <a:latin typeface="Kozuka Gothic Pr6N"/>
                <a:ea typeface="+mn-ea"/>
                <a:cs typeface="Kozuka Gothic Pr6N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269240">
              <a:spcBef>
                <a:spcPts val="130"/>
              </a:spcBef>
              <a:tabLst>
                <a:tab pos="4305935" algn="l"/>
              </a:tabLst>
            </a:pPr>
            <a:r>
              <a:rPr kumimoji="0" lang="ja-JP" altLang="en-US" kern="0">
                <a:latin typeface="Yu Gothic" panose="020B0400000000000000" pitchFamily="34" charset="-128"/>
                <a:ea typeface="Yu Gothic" panose="020B0400000000000000" pitchFamily="34" charset="-128"/>
              </a:rPr>
              <a:t>●●大学吹奏楽部について</a:t>
            </a:r>
            <a:endParaRPr kumimoji="0" lang="ja-JP" altLang="en-US" sz="1300" kern="0" dirty="0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18" name="object 9">
            <a:extLst>
              <a:ext uri="{FF2B5EF4-FFF2-40B4-BE49-F238E27FC236}">
                <a16:creationId xmlns:a16="http://schemas.microsoft.com/office/drawing/2014/main" id="{1D2409B6-7488-3F42-8EAA-43D4488A19D3}"/>
              </a:ext>
            </a:extLst>
          </p:cNvPr>
          <p:cNvSpPr txBox="1">
            <a:spLocks/>
          </p:cNvSpPr>
          <p:nvPr/>
        </p:nvSpPr>
        <p:spPr>
          <a:xfrm>
            <a:off x="975812" y="5624156"/>
            <a:ext cx="5611684" cy="152849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>
            <a:lvl1pPr marL="0">
              <a:defRPr sz="1800" b="1" i="0">
                <a:solidFill>
                  <a:schemeClr val="bg1"/>
                </a:solidFill>
                <a:latin typeface="Kozuka Gothic Pr6N"/>
                <a:ea typeface="+mn-ea"/>
                <a:cs typeface="Kozuka Gothic Pr6N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269240" marR="178435" algn="just">
              <a:lnSpc>
                <a:spcPct val="133300"/>
              </a:lnSpc>
              <a:spcBef>
                <a:spcPts val="1639"/>
              </a:spcBef>
            </a:pPr>
            <a:r>
              <a:rPr kumimoji="0" lang="ja-JP" altLang="en-US" sz="1500" kern="0" spc="7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私た</a:t>
            </a:r>
            <a:r>
              <a:rPr kumimoji="0" lang="ja-JP" altLang="en-US" sz="1500" kern="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ち●●</a:t>
            </a:r>
            <a:r>
              <a:rPr kumimoji="0" lang="ja-JP" altLang="en-US" sz="1500" kern="0" spc="7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大学吹奏楽部</a:t>
            </a:r>
            <a:r>
              <a:rPr kumimoji="0" lang="ja-JP" altLang="en-US" sz="1500" kern="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は、</a:t>
            </a:r>
            <a:r>
              <a:rPr kumimoji="0" lang="ja-JP" altLang="en-US" sz="1500" kern="0" spc="7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年</a:t>
            </a:r>
            <a:r>
              <a:rPr kumimoji="0" lang="ja-JP" altLang="en-US" sz="1500" kern="0" spc="5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に</a:t>
            </a:r>
            <a:r>
              <a:rPr kumimoji="0" lang="en-US" altLang="ja-JP" sz="1500" kern="0" spc="5" dirty="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3</a:t>
            </a:r>
            <a:r>
              <a:rPr kumimoji="0" lang="ja-JP" altLang="en-US" sz="1500" kern="0" spc="7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回行われる大会や事業活</a:t>
            </a:r>
            <a:r>
              <a:rPr kumimoji="0" lang="ja-JP" altLang="en-US" sz="1500" kern="0" spc="3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動等に参加</a:t>
            </a:r>
            <a:r>
              <a:rPr kumimoji="0" lang="ja-JP" altLang="en-US" sz="1500" kern="0" spc="-5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し</a:t>
            </a:r>
            <a:r>
              <a:rPr kumimoji="0" lang="ja-JP" altLang="en-US" sz="1500" kern="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、</a:t>
            </a:r>
            <a:r>
              <a:rPr kumimoji="0" lang="ja-JP" altLang="en-US" sz="1500" kern="0" spc="3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毎年数多くのイベントに出場させていただき</a:t>
            </a:r>
            <a:r>
              <a:rPr kumimoji="0" lang="ja-JP" altLang="en-US" sz="1500" kern="0" spc="35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まし</a:t>
            </a:r>
            <a:r>
              <a:rPr kumimoji="0" lang="ja-JP" altLang="en-US" sz="1500" kern="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た。</a:t>
            </a:r>
            <a:r>
              <a:rPr kumimoji="0" lang="ja-JP" altLang="en-US" sz="1500" kern="0" spc="35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今年</a:t>
            </a:r>
            <a:r>
              <a:rPr kumimoji="0" lang="ja-JP" altLang="en-US" sz="1500" kern="0" spc="-5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も</a:t>
            </a:r>
            <a:r>
              <a:rPr kumimoji="0" lang="ja-JP" altLang="en-US" sz="1500" kern="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、</a:t>
            </a:r>
            <a:r>
              <a:rPr kumimoji="0" lang="ja-JP" altLang="en-US" sz="1500" kern="0" spc="35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部員数を増や</a:t>
            </a:r>
            <a:r>
              <a:rPr kumimoji="0" lang="ja-JP" altLang="en-US" sz="1500" kern="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し、</a:t>
            </a:r>
            <a:r>
              <a:rPr kumimoji="0" lang="ja-JP" altLang="en-US" sz="1500" kern="0" spc="35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新たな仲間と共にみん</a:t>
            </a:r>
            <a:r>
              <a:rPr kumimoji="0" lang="ja-JP" altLang="en-US" sz="1500" kern="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なが笑顔になる演奏をしたいと思っておりま</a:t>
            </a:r>
            <a:r>
              <a:rPr kumimoji="0" lang="ja-JP" altLang="en-US" sz="1500" kern="0" spc="-15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す</a:t>
            </a:r>
            <a:r>
              <a:rPr kumimoji="0" lang="ja-JP" altLang="en-US" sz="1500" kern="0" spc="-2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。</a:t>
            </a:r>
            <a:r>
              <a:rPr kumimoji="0" lang="ja-JP" altLang="en-US" sz="1500" kern="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初心者の方</a:t>
            </a:r>
            <a:r>
              <a:rPr kumimoji="0" lang="ja-JP" altLang="en-US" sz="1500" kern="0" spc="-15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も</a:t>
            </a:r>
            <a:r>
              <a:rPr kumimoji="0" lang="ja-JP" altLang="en-US" sz="1500" kern="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、経験者の方も問わず募集中です！</a:t>
            </a:r>
            <a:endParaRPr kumimoji="0" lang="ja-JP" altLang="en-US" sz="1500" kern="0" dirty="0">
              <a:solidFill>
                <a:schemeClr val="tx1">
                  <a:lumMod val="75000"/>
                  <a:lumOff val="25000"/>
                </a:schemeClr>
              </a:solidFill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pic>
        <p:nvPicPr>
          <p:cNvPr id="22" name="図 21">
            <a:extLst>
              <a:ext uri="{FF2B5EF4-FFF2-40B4-BE49-F238E27FC236}">
                <a16:creationId xmlns:a16="http://schemas.microsoft.com/office/drawing/2014/main" id="{D2F8FD31-ECC6-6D49-ACE0-2219E2881B5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34021" y="7310435"/>
            <a:ext cx="3187700" cy="457200"/>
          </a:xfrm>
          <a:prstGeom prst="rect">
            <a:avLst/>
          </a:prstGeom>
        </p:spPr>
      </p:pic>
      <p:sp>
        <p:nvSpPr>
          <p:cNvPr id="19" name="object 9">
            <a:extLst>
              <a:ext uri="{FF2B5EF4-FFF2-40B4-BE49-F238E27FC236}">
                <a16:creationId xmlns:a16="http://schemas.microsoft.com/office/drawing/2014/main" id="{9ECFB694-0845-134A-AC6C-39750B5C855A}"/>
              </a:ext>
            </a:extLst>
          </p:cNvPr>
          <p:cNvSpPr txBox="1">
            <a:spLocks/>
          </p:cNvSpPr>
          <p:nvPr/>
        </p:nvSpPr>
        <p:spPr>
          <a:xfrm>
            <a:off x="1977146" y="7392200"/>
            <a:ext cx="1295400" cy="29367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>
            <a:lvl1pPr marL="0">
              <a:defRPr sz="1800" b="1" i="0">
                <a:solidFill>
                  <a:schemeClr val="bg1"/>
                </a:solidFill>
                <a:latin typeface="Kozuka Gothic Pr6N"/>
                <a:ea typeface="+mn-ea"/>
                <a:cs typeface="Kozuka Gothic Pr6N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269240">
              <a:spcBef>
                <a:spcPts val="130"/>
              </a:spcBef>
              <a:tabLst>
                <a:tab pos="4305935" algn="l"/>
              </a:tabLst>
            </a:pPr>
            <a:r>
              <a:rPr kumimoji="0" lang="ja-JP" altLang="en-US" kern="0">
                <a:latin typeface="Yu Gothic" panose="020B0400000000000000" pitchFamily="34" charset="-128"/>
                <a:ea typeface="Yu Gothic" panose="020B0400000000000000" pitchFamily="34" charset="-128"/>
              </a:rPr>
              <a:t>活動概要</a:t>
            </a:r>
            <a:endParaRPr kumimoji="0" lang="ja-JP" altLang="en-US" sz="1300" kern="0" dirty="0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23" name="テキスト ボックス 22">
            <a:extLst>
              <a:ext uri="{FF2B5EF4-FFF2-40B4-BE49-F238E27FC236}">
                <a16:creationId xmlns:a16="http://schemas.microsoft.com/office/drawing/2014/main" id="{C85175FF-4865-914A-9342-3FD23875AD8E}"/>
              </a:ext>
            </a:extLst>
          </p:cNvPr>
          <p:cNvSpPr txBox="1"/>
          <p:nvPr/>
        </p:nvSpPr>
        <p:spPr>
          <a:xfrm>
            <a:off x="1075415" y="7980589"/>
            <a:ext cx="1143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ja-JP" altLang="en-US" sz="1200" b="1" spc="30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活動日</a:t>
            </a:r>
          </a:p>
          <a:p>
            <a:pPr algn="dist"/>
            <a:r>
              <a:rPr lang="ja-JP" altLang="en-US" sz="1200" b="1" spc="30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活動場所</a:t>
            </a:r>
          </a:p>
          <a:p>
            <a:pPr algn="dist"/>
            <a:r>
              <a:rPr lang="ja-JP" altLang="en-US" sz="1200" b="1" spc="30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活動会費</a:t>
            </a:r>
          </a:p>
          <a:p>
            <a:pPr algn="dist"/>
            <a:r>
              <a:rPr lang="ja-JP" altLang="en-US" sz="1200" b="1" spc="30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部員数</a:t>
            </a:r>
          </a:p>
          <a:p>
            <a:pPr algn="dist"/>
            <a:r>
              <a:rPr lang="ja-JP" altLang="en-US" sz="1200" b="1" spc="30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顧問</a:t>
            </a:r>
            <a:endParaRPr kumimoji="1" lang="ja-JP" altLang="en-US" sz="1200" b="1" spc="300">
              <a:solidFill>
                <a:schemeClr val="tx1">
                  <a:lumMod val="75000"/>
                  <a:lumOff val="25000"/>
                </a:schemeClr>
              </a:solidFill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24" name="テキスト ボックス 23">
            <a:extLst>
              <a:ext uri="{FF2B5EF4-FFF2-40B4-BE49-F238E27FC236}">
                <a16:creationId xmlns:a16="http://schemas.microsoft.com/office/drawing/2014/main" id="{EEA92799-69B6-7B41-95D7-77A5014E8960}"/>
              </a:ext>
            </a:extLst>
          </p:cNvPr>
          <p:cNvSpPr txBox="1"/>
          <p:nvPr/>
        </p:nvSpPr>
        <p:spPr>
          <a:xfrm>
            <a:off x="2166795" y="7980589"/>
            <a:ext cx="293860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1200" b="1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:</a:t>
            </a:r>
            <a:r>
              <a:rPr lang="ja-JP" altLang="en-US" sz="1200" b="1" spc="30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毎週火曜・水曜・木曜の放課後</a:t>
            </a:r>
          </a:p>
          <a:p>
            <a:r>
              <a:rPr lang="en-US" altLang="ja-JP" sz="1200" b="1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:</a:t>
            </a:r>
            <a:r>
              <a:rPr lang="ja-JP" altLang="en-US" sz="1200" b="1" spc="30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第三音楽室</a:t>
            </a:r>
          </a:p>
          <a:p>
            <a:r>
              <a:rPr lang="en-US" altLang="ja-JP" sz="1200" b="1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:</a:t>
            </a:r>
            <a:r>
              <a:rPr lang="ja-JP" altLang="en-US" sz="1200" b="1" spc="30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月額</a:t>
            </a:r>
            <a:r>
              <a:rPr lang="en-US" altLang="ja-JP" sz="1200" b="1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2500</a:t>
            </a:r>
            <a:r>
              <a:rPr lang="ja-JP" altLang="en-US" sz="1200" b="1" spc="30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円</a:t>
            </a:r>
          </a:p>
          <a:p>
            <a:r>
              <a:rPr lang="en-US" altLang="ja-JP" sz="1200" b="1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:</a:t>
            </a:r>
            <a:r>
              <a:rPr lang="ja-JP" altLang="en-US" sz="1200" b="1" spc="30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現在</a:t>
            </a:r>
            <a:r>
              <a:rPr lang="en-US" altLang="ja-JP" sz="1200" b="1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45</a:t>
            </a:r>
            <a:r>
              <a:rPr lang="ja-JP" altLang="en-US" sz="1200" b="1" spc="30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名</a:t>
            </a:r>
          </a:p>
          <a:p>
            <a:r>
              <a:rPr lang="en-US" altLang="ja-JP" sz="1200" b="1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:</a:t>
            </a:r>
            <a:r>
              <a:rPr lang="ja-JP" altLang="en-US" sz="1200" b="1" spc="30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●●太郎</a:t>
            </a:r>
            <a:endParaRPr lang="en-US" altLang="ja-JP" sz="1200" b="1" spc="300" dirty="0">
              <a:solidFill>
                <a:schemeClr val="tx1">
                  <a:lumMod val="75000"/>
                  <a:lumOff val="25000"/>
                </a:schemeClr>
              </a:solidFill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25" name="object 13">
            <a:extLst>
              <a:ext uri="{FF2B5EF4-FFF2-40B4-BE49-F238E27FC236}">
                <a16:creationId xmlns:a16="http://schemas.microsoft.com/office/drawing/2014/main" id="{EFEC2EA8-A710-3947-B2AE-6038DE4B465D}"/>
              </a:ext>
            </a:extLst>
          </p:cNvPr>
          <p:cNvSpPr txBox="1"/>
          <p:nvPr/>
        </p:nvSpPr>
        <p:spPr>
          <a:xfrm>
            <a:off x="306064" y="9950469"/>
            <a:ext cx="3824702" cy="339195"/>
          </a:xfrm>
          <a:prstGeom prst="rect">
            <a:avLst/>
          </a:prstGeom>
        </p:spPr>
        <p:txBody>
          <a:bodyPr vert="horz" wrap="square" lIns="0" tIns="92075" rIns="0" bIns="0" rtlCol="0">
            <a:spAutoFit/>
          </a:bodyPr>
          <a:lstStyle/>
          <a:p>
            <a:pPr marL="213360" indent="-200660">
              <a:lnSpc>
                <a:spcPct val="100000"/>
              </a:lnSpc>
              <a:spcBef>
                <a:spcPts val="725"/>
              </a:spcBef>
              <a:buChar char="●"/>
              <a:tabLst>
                <a:tab pos="213995" algn="l"/>
              </a:tabLst>
            </a:pPr>
            <a:r>
              <a:rPr sz="1600" b="1" dirty="0" err="1">
                <a:solidFill>
                  <a:srgbClr val="F1626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入部希望者はこちらにご連絡ください</a:t>
            </a:r>
            <a:endParaRPr sz="1600" b="1" dirty="0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sp>
        <p:nvSpPr>
          <p:cNvPr id="26" name="テキスト ボックス 25">
            <a:extLst>
              <a:ext uri="{FF2B5EF4-FFF2-40B4-BE49-F238E27FC236}">
                <a16:creationId xmlns:a16="http://schemas.microsoft.com/office/drawing/2014/main" id="{F19AF627-E56B-7743-9FBE-7C6A6DBC5B36}"/>
              </a:ext>
            </a:extLst>
          </p:cNvPr>
          <p:cNvSpPr txBox="1"/>
          <p:nvPr/>
        </p:nvSpPr>
        <p:spPr>
          <a:xfrm>
            <a:off x="1599687" y="10326997"/>
            <a:ext cx="24918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1200" b="1" dirty="0">
                <a:solidFill>
                  <a:srgbClr val="58595B"/>
                </a:solidFill>
                <a:latin typeface="Kozuka Gothic Pr6N"/>
                <a:cs typeface="Kozuka Gothic Pr6N"/>
              </a:rPr>
              <a:t>※</a:t>
            </a:r>
            <a:r>
              <a:rPr lang="ja-JP" altLang="en-US" sz="1200" b="1">
                <a:solidFill>
                  <a:srgbClr val="58595B"/>
                </a:solidFill>
                <a:latin typeface="Kozuka Gothic Pr6N"/>
                <a:cs typeface="Kozuka Gothic Pr6N"/>
              </a:rPr>
              <a:t>クラス名・名前を記入してください。</a:t>
            </a:r>
            <a:endParaRPr kumimoji="1" lang="ja-JP" altLang="en-US" sz="1200"/>
          </a:p>
        </p:txBody>
      </p:sp>
      <p:sp>
        <p:nvSpPr>
          <p:cNvPr id="27" name="object 12">
            <a:extLst>
              <a:ext uri="{FF2B5EF4-FFF2-40B4-BE49-F238E27FC236}">
                <a16:creationId xmlns:a16="http://schemas.microsoft.com/office/drawing/2014/main" id="{3A80D46A-0DFE-B444-B002-763D65BA1AE9}"/>
              </a:ext>
            </a:extLst>
          </p:cNvPr>
          <p:cNvSpPr txBox="1"/>
          <p:nvPr/>
        </p:nvSpPr>
        <p:spPr>
          <a:xfrm>
            <a:off x="4436830" y="9881982"/>
            <a:ext cx="2123788" cy="226537"/>
          </a:xfrm>
          <a:prstGeom prst="rect">
            <a:avLst/>
          </a:prstGeom>
        </p:spPr>
        <p:txBody>
          <a:bodyPr vert="horz" wrap="square" lIns="0" tIns="6350" rIns="0" bIns="0" rtlCol="0">
            <a:spAutoFit/>
          </a:bodyPr>
          <a:lstStyle/>
          <a:p>
            <a:pPr marL="12700" marR="5080">
              <a:lnSpc>
                <a:spcPct val="128200"/>
              </a:lnSpc>
              <a:spcBef>
                <a:spcPts val="50"/>
              </a:spcBef>
            </a:pPr>
            <a:r>
              <a:rPr lang="en-US" altLang="ja-JP" sz="1200" b="1" dirty="0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MAIL : ------@</a:t>
            </a:r>
            <a:r>
              <a:rPr lang="en-US" altLang="ja-JP" sz="1200" b="1" dirty="0" err="1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gmail.com</a:t>
            </a:r>
            <a:endParaRPr sz="1200" b="1" dirty="0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sp>
        <p:nvSpPr>
          <p:cNvPr id="28" name="object 12">
            <a:extLst>
              <a:ext uri="{FF2B5EF4-FFF2-40B4-BE49-F238E27FC236}">
                <a16:creationId xmlns:a16="http://schemas.microsoft.com/office/drawing/2014/main" id="{D413BBAC-CFA7-C242-9995-2A873A5C8E33}"/>
              </a:ext>
            </a:extLst>
          </p:cNvPr>
          <p:cNvSpPr txBox="1"/>
          <p:nvPr/>
        </p:nvSpPr>
        <p:spPr>
          <a:xfrm>
            <a:off x="4439288" y="10166836"/>
            <a:ext cx="2641679" cy="226537"/>
          </a:xfrm>
          <a:prstGeom prst="rect">
            <a:avLst/>
          </a:prstGeom>
        </p:spPr>
        <p:txBody>
          <a:bodyPr vert="horz" wrap="square" lIns="0" tIns="6350" rIns="0" bIns="0" rtlCol="0">
            <a:spAutoFit/>
          </a:bodyPr>
          <a:lstStyle/>
          <a:p>
            <a:pPr marL="12700" marR="5080">
              <a:lnSpc>
                <a:spcPct val="128200"/>
              </a:lnSpc>
              <a:spcBef>
                <a:spcPts val="50"/>
              </a:spcBef>
            </a:pPr>
            <a:r>
              <a:rPr sz="1200" b="1" dirty="0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http://</a:t>
            </a:r>
            <a:r>
              <a:rPr sz="1200" b="1" dirty="0" err="1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www.xxxxxxxxxxxxxxx</a:t>
            </a:r>
            <a:r>
              <a:rPr sz="1200" b="1" dirty="0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/</a:t>
            </a:r>
            <a:endParaRPr sz="1200" b="1" dirty="0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58595B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</TotalTime>
  <Words>148</Words>
  <Application>Microsoft Macintosh PowerPoint</Application>
  <PresentationFormat>ユーザー設定</PresentationFormat>
  <Paragraphs>23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Kozuka Gothic Pr6N</vt:lpstr>
      <vt:lpstr>Yu Gothic</vt:lpstr>
      <vt:lpstr>Yu Gothic</vt:lpstr>
      <vt:lpstr>Calibri</vt:lpstr>
      <vt:lpstr>Office Theme</vt:lpstr>
      <vt:lpstr>●●大学吹奏楽部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cute_5_A4</dc:title>
  <cp:lastModifiedBy>春樹 富永</cp:lastModifiedBy>
  <cp:revision>9</cp:revision>
  <dcterms:created xsi:type="dcterms:W3CDTF">2019-09-04T08:51:50Z</dcterms:created>
  <dcterms:modified xsi:type="dcterms:W3CDTF">2019-09-10T03:44:40Z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2019-09-04T00:00:00Z</vt:filetime>
  </property>
  <property fmtid="{D5CDD505-2E9C-101B-9397-08002B2CF9AE}" pid="3" name="Creator">
    <vt:lpwstr>Adobe Illustrator CC 23.0 (Macintosh)</vt:lpwstr>
  </property>
  <property fmtid="{D5CDD505-2E9C-101B-9397-08002B2CF9AE}" pid="4" name="LastSaved">
    <vt:filetime>2019-09-04T00:00:00Z</vt:filetime>
  </property>
</Properties>
</file>