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>
        <p:scale>
          <a:sx n="50" d="100"/>
          <a:sy n="50" d="100"/>
        </p:scale>
        <p:origin x="2640" y="91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2930" y="3381883"/>
            <a:ext cx="6606540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5860" y="6109208"/>
            <a:ext cx="5440680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900" b="1" i="0">
                <a:solidFill>
                  <a:schemeClr val="bg1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900" b="1" i="0">
                <a:solidFill>
                  <a:schemeClr val="bg1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620" y="2509139"/>
            <a:ext cx="3380994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2786" y="2509139"/>
            <a:ext cx="3380994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900" b="1" i="0">
                <a:solidFill>
                  <a:schemeClr val="bg1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7772400" cy="1090797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9727641"/>
            <a:ext cx="7772400" cy="1180465"/>
          </a:xfrm>
          <a:custGeom>
            <a:avLst/>
            <a:gdLst/>
            <a:ahLst/>
            <a:cxnLst/>
            <a:rect l="l" t="t" r="r" b="b"/>
            <a:pathLst>
              <a:path w="7772400" h="1180465">
                <a:moveTo>
                  <a:pt x="0" y="1180363"/>
                </a:moveTo>
                <a:lnTo>
                  <a:pt x="7772400" y="1180363"/>
                </a:lnTo>
                <a:lnTo>
                  <a:pt x="7772400" y="0"/>
                </a:lnTo>
                <a:lnTo>
                  <a:pt x="0" y="0"/>
                </a:lnTo>
                <a:lnTo>
                  <a:pt x="0" y="1180363"/>
                </a:lnTo>
                <a:close/>
              </a:path>
            </a:pathLst>
          </a:custGeom>
          <a:solidFill>
            <a:srgbClr val="2420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467996" y="7178501"/>
            <a:ext cx="6840220" cy="0"/>
          </a:xfrm>
          <a:custGeom>
            <a:avLst/>
            <a:gdLst/>
            <a:ahLst/>
            <a:cxnLst/>
            <a:rect l="l" t="t" r="r" b="b"/>
            <a:pathLst>
              <a:path w="6840220">
                <a:moveTo>
                  <a:pt x="0" y="0"/>
                </a:moveTo>
                <a:lnTo>
                  <a:pt x="6840004" y="0"/>
                </a:lnTo>
              </a:path>
            </a:pathLst>
          </a:custGeom>
          <a:ln w="50800">
            <a:solidFill>
              <a:srgbClr val="2420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467996" y="9307437"/>
            <a:ext cx="6840220" cy="0"/>
          </a:xfrm>
          <a:custGeom>
            <a:avLst/>
            <a:gdLst/>
            <a:ahLst/>
            <a:cxnLst/>
            <a:rect l="l" t="t" r="r" b="b"/>
            <a:pathLst>
              <a:path w="6840220">
                <a:moveTo>
                  <a:pt x="0" y="0"/>
                </a:moveTo>
                <a:lnTo>
                  <a:pt x="6840004" y="0"/>
                </a:lnTo>
              </a:path>
            </a:pathLst>
          </a:custGeom>
          <a:ln w="50800">
            <a:solidFill>
              <a:srgbClr val="2420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0" y="0"/>
            <a:ext cx="1885834" cy="370127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5012766" y="7446353"/>
            <a:ext cx="2260600" cy="1651000"/>
          </a:xfrm>
          <a:custGeom>
            <a:avLst/>
            <a:gdLst/>
            <a:ahLst/>
            <a:cxnLst/>
            <a:rect l="l" t="t" r="r" b="b"/>
            <a:pathLst>
              <a:path w="2260600" h="1651000">
                <a:moveTo>
                  <a:pt x="0" y="1651000"/>
                </a:moveTo>
                <a:lnTo>
                  <a:pt x="2260587" y="1651000"/>
                </a:lnTo>
                <a:lnTo>
                  <a:pt x="2260587" y="0"/>
                </a:lnTo>
                <a:lnTo>
                  <a:pt x="0" y="0"/>
                </a:lnTo>
                <a:lnTo>
                  <a:pt x="0" y="165100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108732" y="7989425"/>
            <a:ext cx="5554934" cy="4705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00" b="1" i="0">
                <a:solidFill>
                  <a:schemeClr val="bg1"/>
                </a:solidFill>
                <a:latin typeface="Kozuka Gothic Pr6N"/>
                <a:cs typeface="Kozuka Gothic Pr6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620" y="2509139"/>
            <a:ext cx="6995160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2616" y="10145649"/>
            <a:ext cx="2487168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620" y="10145649"/>
            <a:ext cx="178765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596128" y="10145649"/>
            <a:ext cx="178765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4500245">
              <a:lnSpc>
                <a:spcPct val="100000"/>
              </a:lnSpc>
              <a:spcBef>
                <a:spcPts val="120"/>
              </a:spcBef>
            </a:pPr>
            <a:r>
              <a:rPr spc="15" dirty="0"/>
              <a:t>photo</a:t>
            </a:r>
          </a:p>
        </p:txBody>
      </p:sp>
      <p:sp>
        <p:nvSpPr>
          <p:cNvPr id="3" name="正方形/長方形 2">
            <a:extLst>
              <a:ext uri="{FF2B5EF4-FFF2-40B4-BE49-F238E27FC236}">
                <a16:creationId xmlns:a16="http://schemas.microsoft.com/office/drawing/2014/main" id="{1599E8A8-F8B5-234F-BF33-FF48FE31FFCD}"/>
              </a:ext>
            </a:extLst>
          </p:cNvPr>
          <p:cNvSpPr/>
          <p:nvPr/>
        </p:nvSpPr>
        <p:spPr>
          <a:xfrm>
            <a:off x="1085850" y="1295400"/>
            <a:ext cx="6686550" cy="445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4" name="図 3">
            <a:extLst>
              <a:ext uri="{FF2B5EF4-FFF2-40B4-BE49-F238E27FC236}">
                <a16:creationId xmlns:a16="http://schemas.microsoft.com/office/drawing/2014/main" id="{91322F93-E57D-1246-8D45-8BE2CE9243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273050"/>
            <a:ext cx="4847044" cy="3456307"/>
          </a:xfrm>
          <a:prstGeom prst="rect">
            <a:avLst/>
          </a:prstGeom>
        </p:spPr>
      </p:pic>
      <p:pic>
        <p:nvPicPr>
          <p:cNvPr id="6" name="図 5">
            <a:extLst>
              <a:ext uri="{FF2B5EF4-FFF2-40B4-BE49-F238E27FC236}">
                <a16:creationId xmlns:a16="http://schemas.microsoft.com/office/drawing/2014/main" id="{6E50505A-CE03-6947-813C-DA7584E5C3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676" y="6119395"/>
            <a:ext cx="6655724" cy="734106"/>
          </a:xfrm>
          <a:prstGeom prst="rect">
            <a:avLst/>
          </a:prstGeom>
        </p:spPr>
      </p:pic>
      <p:sp>
        <p:nvSpPr>
          <p:cNvPr id="9" name="object 2">
            <a:extLst>
              <a:ext uri="{FF2B5EF4-FFF2-40B4-BE49-F238E27FC236}">
                <a16:creationId xmlns:a16="http://schemas.microsoft.com/office/drawing/2014/main" id="{5731CABC-93A8-0F40-8476-4DE6C51F8813}"/>
              </a:ext>
            </a:extLst>
          </p:cNvPr>
          <p:cNvSpPr txBox="1"/>
          <p:nvPr/>
        </p:nvSpPr>
        <p:spPr>
          <a:xfrm>
            <a:off x="1484108" y="6219819"/>
            <a:ext cx="5580380" cy="53848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3350" b="1" spc="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Heavy"/>
              </a:rPr>
              <a:t>新規インストラクター募集中</a:t>
            </a:r>
            <a:endParaRPr sz="3350" b="1" dirty="0">
              <a:latin typeface="Yu Gothic" panose="020B0400000000000000" pitchFamily="34" charset="-128"/>
              <a:ea typeface="Yu Gothic" panose="020B0400000000000000" pitchFamily="34" charset="-128"/>
              <a:cs typeface="KozGoPro-Heavy"/>
            </a:endParaRPr>
          </a:p>
        </p:txBody>
      </p:sp>
      <p:sp>
        <p:nvSpPr>
          <p:cNvPr id="10" name="object 8">
            <a:extLst>
              <a:ext uri="{FF2B5EF4-FFF2-40B4-BE49-F238E27FC236}">
                <a16:creationId xmlns:a16="http://schemas.microsoft.com/office/drawing/2014/main" id="{6CDBAC52-494A-0745-ADFF-2002829D0689}"/>
              </a:ext>
            </a:extLst>
          </p:cNvPr>
          <p:cNvSpPr/>
          <p:nvPr/>
        </p:nvSpPr>
        <p:spPr>
          <a:xfrm>
            <a:off x="856311" y="3752105"/>
            <a:ext cx="2686050" cy="433705"/>
          </a:xfrm>
          <a:custGeom>
            <a:avLst/>
            <a:gdLst/>
            <a:ahLst/>
            <a:cxnLst/>
            <a:rect l="l" t="t" r="r" b="b"/>
            <a:pathLst>
              <a:path w="2686050" h="433704">
                <a:moveTo>
                  <a:pt x="2559304" y="0"/>
                </a:moveTo>
                <a:lnTo>
                  <a:pt x="0" y="0"/>
                </a:lnTo>
                <a:lnTo>
                  <a:pt x="0" y="433171"/>
                </a:lnTo>
                <a:lnTo>
                  <a:pt x="2685999" y="433171"/>
                </a:lnTo>
                <a:lnTo>
                  <a:pt x="2559304" y="0"/>
                </a:lnTo>
                <a:close/>
              </a:path>
            </a:pathLst>
          </a:custGeom>
          <a:solidFill>
            <a:srgbClr val="B7D4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9">
            <a:extLst>
              <a:ext uri="{FF2B5EF4-FFF2-40B4-BE49-F238E27FC236}">
                <a16:creationId xmlns:a16="http://schemas.microsoft.com/office/drawing/2014/main" id="{1B8CCC5F-A925-0049-8567-E929492C02A0}"/>
              </a:ext>
            </a:extLst>
          </p:cNvPr>
          <p:cNvSpPr/>
          <p:nvPr/>
        </p:nvSpPr>
        <p:spPr>
          <a:xfrm>
            <a:off x="1588248" y="4444987"/>
            <a:ext cx="2686050" cy="433705"/>
          </a:xfrm>
          <a:custGeom>
            <a:avLst/>
            <a:gdLst/>
            <a:ahLst/>
            <a:cxnLst/>
            <a:rect l="l" t="t" r="r" b="b"/>
            <a:pathLst>
              <a:path w="2686050" h="433704">
                <a:moveTo>
                  <a:pt x="2559291" y="0"/>
                </a:moveTo>
                <a:lnTo>
                  <a:pt x="0" y="0"/>
                </a:lnTo>
                <a:lnTo>
                  <a:pt x="0" y="433171"/>
                </a:lnTo>
                <a:lnTo>
                  <a:pt x="2685999" y="433171"/>
                </a:lnTo>
                <a:lnTo>
                  <a:pt x="2559291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0">
            <a:extLst>
              <a:ext uri="{FF2B5EF4-FFF2-40B4-BE49-F238E27FC236}">
                <a16:creationId xmlns:a16="http://schemas.microsoft.com/office/drawing/2014/main" id="{C72D0D35-A04A-BB4E-BE09-5E046A060470}"/>
              </a:ext>
            </a:extLst>
          </p:cNvPr>
          <p:cNvSpPr/>
          <p:nvPr/>
        </p:nvSpPr>
        <p:spPr>
          <a:xfrm>
            <a:off x="1423132" y="5085387"/>
            <a:ext cx="3336290" cy="433705"/>
          </a:xfrm>
          <a:custGeom>
            <a:avLst/>
            <a:gdLst/>
            <a:ahLst/>
            <a:cxnLst/>
            <a:rect l="l" t="t" r="r" b="b"/>
            <a:pathLst>
              <a:path w="3336290" h="433704">
                <a:moveTo>
                  <a:pt x="3209226" y="0"/>
                </a:moveTo>
                <a:lnTo>
                  <a:pt x="0" y="0"/>
                </a:lnTo>
                <a:lnTo>
                  <a:pt x="0" y="433171"/>
                </a:lnTo>
                <a:lnTo>
                  <a:pt x="3335921" y="433171"/>
                </a:lnTo>
                <a:lnTo>
                  <a:pt x="3209226" y="0"/>
                </a:lnTo>
                <a:close/>
              </a:path>
            </a:pathLst>
          </a:custGeom>
          <a:solidFill>
            <a:srgbClr val="B7D4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1">
            <a:extLst>
              <a:ext uri="{FF2B5EF4-FFF2-40B4-BE49-F238E27FC236}">
                <a16:creationId xmlns:a16="http://schemas.microsoft.com/office/drawing/2014/main" id="{71DD2F12-11BB-2046-B658-4E676DAA9BFA}"/>
              </a:ext>
            </a:extLst>
          </p:cNvPr>
          <p:cNvSpPr txBox="1"/>
          <p:nvPr/>
        </p:nvSpPr>
        <p:spPr>
          <a:xfrm>
            <a:off x="1200151" y="4538075"/>
            <a:ext cx="2686049" cy="2430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44220">
              <a:lnSpc>
                <a:spcPct val="100000"/>
              </a:lnSpc>
            </a:pPr>
            <a:r>
              <a:rPr sz="1500" b="1" spc="-10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駅近で通勤しやすい</a:t>
            </a:r>
            <a:r>
              <a:rPr sz="1500" b="1" spc="-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！</a:t>
            </a:r>
            <a:endParaRPr sz="15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14" name="object 11">
            <a:extLst>
              <a:ext uri="{FF2B5EF4-FFF2-40B4-BE49-F238E27FC236}">
                <a16:creationId xmlns:a16="http://schemas.microsoft.com/office/drawing/2014/main" id="{5C043C7C-FA8F-BF4E-8591-64C00871D804}"/>
              </a:ext>
            </a:extLst>
          </p:cNvPr>
          <p:cNvSpPr txBox="1"/>
          <p:nvPr/>
        </p:nvSpPr>
        <p:spPr>
          <a:xfrm>
            <a:off x="914717" y="3831506"/>
            <a:ext cx="2361884" cy="2430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b="1" spc="-10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働きながら鍛えませんか</a:t>
            </a:r>
            <a:r>
              <a:rPr sz="1500" b="1" spc="-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？</a:t>
            </a:r>
            <a:endParaRPr sz="15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15" name="object 11">
            <a:extLst>
              <a:ext uri="{FF2B5EF4-FFF2-40B4-BE49-F238E27FC236}">
                <a16:creationId xmlns:a16="http://schemas.microsoft.com/office/drawing/2014/main" id="{48124C75-B28D-F94C-A327-283B015A6C8D}"/>
              </a:ext>
            </a:extLst>
          </p:cNvPr>
          <p:cNvSpPr txBox="1"/>
          <p:nvPr/>
        </p:nvSpPr>
        <p:spPr>
          <a:xfrm>
            <a:off x="1200151" y="5185149"/>
            <a:ext cx="3442861" cy="2430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79120">
              <a:lnSpc>
                <a:spcPct val="100000"/>
              </a:lnSpc>
            </a:pPr>
            <a:r>
              <a:rPr sz="1500" b="1" spc="-10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仕事終わりは自由にジムトレ</a:t>
            </a:r>
            <a:r>
              <a:rPr sz="1500" b="1" spc="-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！</a:t>
            </a:r>
            <a:endParaRPr sz="15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16" name="object 15">
            <a:extLst>
              <a:ext uri="{FF2B5EF4-FFF2-40B4-BE49-F238E27FC236}">
                <a16:creationId xmlns:a16="http://schemas.microsoft.com/office/drawing/2014/main" id="{8E0EFFA2-FE7A-E243-92BA-5759084827E4}"/>
              </a:ext>
            </a:extLst>
          </p:cNvPr>
          <p:cNvSpPr txBox="1"/>
          <p:nvPr/>
        </p:nvSpPr>
        <p:spPr>
          <a:xfrm>
            <a:off x="3733800" y="10070069"/>
            <a:ext cx="3631021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600" b="1" spc="-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Heavy"/>
              </a:rPr>
              <a:t>TEL:00-000-000</a:t>
            </a:r>
            <a:endParaRPr sz="3600" b="1" dirty="0">
              <a:latin typeface="Yu Gothic" panose="020B0400000000000000" pitchFamily="34" charset="-128"/>
              <a:ea typeface="Yu Gothic" panose="020B0400000000000000" pitchFamily="34" charset="-128"/>
              <a:cs typeface="KozGoPro-Heavy"/>
            </a:endParaRPr>
          </a:p>
        </p:txBody>
      </p:sp>
      <p:sp>
        <p:nvSpPr>
          <p:cNvPr id="17" name="object 16">
            <a:extLst>
              <a:ext uri="{FF2B5EF4-FFF2-40B4-BE49-F238E27FC236}">
                <a16:creationId xmlns:a16="http://schemas.microsoft.com/office/drawing/2014/main" id="{D8FC427B-99A4-014F-BB03-5718B2BDDB65}"/>
              </a:ext>
            </a:extLst>
          </p:cNvPr>
          <p:cNvSpPr txBox="1"/>
          <p:nvPr/>
        </p:nvSpPr>
        <p:spPr>
          <a:xfrm>
            <a:off x="268125" y="9905548"/>
            <a:ext cx="3251681" cy="269304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450" b="1" spc="5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o"/>
              </a:rPr>
              <a:t>ご連絡はこちらまで</a:t>
            </a:r>
            <a:endParaRPr sz="2050" b="1" dirty="0">
              <a:latin typeface="Yu Gothic" panose="020B0400000000000000" pitchFamily="34" charset="-128"/>
              <a:ea typeface="Yu Gothic" panose="020B0400000000000000" pitchFamily="34" charset="-128"/>
              <a:cs typeface="KozGoPro-Heavy"/>
            </a:endParaRPr>
          </a:p>
        </p:txBody>
      </p:sp>
      <p:sp>
        <p:nvSpPr>
          <p:cNvPr id="18" name="object 16">
            <a:extLst>
              <a:ext uri="{FF2B5EF4-FFF2-40B4-BE49-F238E27FC236}">
                <a16:creationId xmlns:a16="http://schemas.microsoft.com/office/drawing/2014/main" id="{04E9633A-7518-4340-9489-F605AF72EDB8}"/>
              </a:ext>
            </a:extLst>
          </p:cNvPr>
          <p:cNvSpPr txBox="1"/>
          <p:nvPr/>
        </p:nvSpPr>
        <p:spPr>
          <a:xfrm>
            <a:off x="268125" y="10267539"/>
            <a:ext cx="3251681" cy="361637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5"/>
              </a:spcBef>
            </a:pPr>
            <a:r>
              <a:rPr sz="2050" b="1" spc="-9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Heavy"/>
              </a:rPr>
              <a:t>○○</a:t>
            </a:r>
            <a:r>
              <a:rPr sz="2050" b="1" spc="-34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Heavy"/>
              </a:rPr>
              <a:t>ト</a:t>
            </a:r>
            <a:r>
              <a:rPr sz="2050" b="1" spc="-5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Heavy"/>
              </a:rPr>
              <a:t>レ</a:t>
            </a:r>
            <a:r>
              <a:rPr sz="2050" b="1" spc="-9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Heavy"/>
              </a:rPr>
              <a:t>ー</a:t>
            </a:r>
            <a:r>
              <a:rPr sz="2050" b="1" spc="-13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Heavy"/>
              </a:rPr>
              <a:t>ニン</a:t>
            </a:r>
            <a:r>
              <a:rPr sz="2050" b="1" spc="-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Heavy"/>
              </a:rPr>
              <a:t>グ</a:t>
            </a:r>
            <a:r>
              <a:rPr sz="2050" b="1" spc="-17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Heavy"/>
              </a:rPr>
              <a:t>ス</a:t>
            </a:r>
            <a:r>
              <a:rPr sz="2050" b="1" spc="-13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Heavy"/>
              </a:rPr>
              <a:t>タ</a:t>
            </a:r>
            <a:r>
              <a:rPr sz="2050" b="1" spc="-5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Heavy"/>
              </a:rPr>
              <a:t>ジ</a:t>
            </a:r>
            <a:r>
              <a:rPr sz="2050" b="1" spc="-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Heavy"/>
              </a:rPr>
              <a:t>オ</a:t>
            </a:r>
            <a:endParaRPr sz="2050" b="1" dirty="0">
              <a:latin typeface="Yu Gothic" panose="020B0400000000000000" pitchFamily="34" charset="-128"/>
              <a:ea typeface="Yu Gothic" panose="020B0400000000000000" pitchFamily="34" charset="-128"/>
              <a:cs typeface="KozGoPro-Heavy"/>
            </a:endParaRPr>
          </a:p>
        </p:txBody>
      </p:sp>
      <p:sp>
        <p:nvSpPr>
          <p:cNvPr id="19" name="object 3">
            <a:extLst>
              <a:ext uri="{FF2B5EF4-FFF2-40B4-BE49-F238E27FC236}">
                <a16:creationId xmlns:a16="http://schemas.microsoft.com/office/drawing/2014/main" id="{40BAA276-1FBD-3E4E-9D11-AD8003D807FD}"/>
              </a:ext>
            </a:extLst>
          </p:cNvPr>
          <p:cNvSpPr txBox="1"/>
          <p:nvPr/>
        </p:nvSpPr>
        <p:spPr>
          <a:xfrm>
            <a:off x="467994" y="7504353"/>
            <a:ext cx="817244" cy="203902"/>
          </a:xfrm>
          <a:prstGeom prst="rect">
            <a:avLst/>
          </a:prstGeom>
          <a:solidFill>
            <a:srgbClr val="231F20"/>
          </a:solidFill>
        </p:spPr>
        <p:txBody>
          <a:bodyPr vert="horz" wrap="square" lIns="0" tIns="19050" rIns="0" bIns="0" rtlCol="0">
            <a:spAutoFit/>
          </a:bodyPr>
          <a:lstStyle/>
          <a:p>
            <a:pPr marL="168275">
              <a:lnSpc>
                <a:spcPct val="100000"/>
              </a:lnSpc>
              <a:spcBef>
                <a:spcPts val="150"/>
              </a:spcBef>
              <a:tabLst>
                <a:tab pos="473709" algn="l"/>
              </a:tabLst>
            </a:pPr>
            <a:r>
              <a:rPr sz="12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o"/>
              </a:rPr>
              <a:t>時	給</a:t>
            </a:r>
            <a:endParaRPr sz="12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o"/>
            </a:endParaRPr>
          </a:p>
        </p:txBody>
      </p:sp>
      <p:sp>
        <p:nvSpPr>
          <p:cNvPr id="20" name="object 4">
            <a:extLst>
              <a:ext uri="{FF2B5EF4-FFF2-40B4-BE49-F238E27FC236}">
                <a16:creationId xmlns:a16="http://schemas.microsoft.com/office/drawing/2014/main" id="{0586027F-7B23-8048-8343-8E6A25533E5F}"/>
              </a:ext>
            </a:extLst>
          </p:cNvPr>
          <p:cNvSpPr txBox="1"/>
          <p:nvPr/>
        </p:nvSpPr>
        <p:spPr>
          <a:xfrm>
            <a:off x="467994" y="7955127"/>
            <a:ext cx="817244" cy="203902"/>
          </a:xfrm>
          <a:prstGeom prst="rect">
            <a:avLst/>
          </a:prstGeom>
          <a:solidFill>
            <a:srgbClr val="231F20"/>
          </a:solidFill>
        </p:spPr>
        <p:txBody>
          <a:bodyPr vert="horz" wrap="square" lIns="0" tIns="19050" rIns="0" bIns="0" rtlCol="0">
            <a:spAutoFit/>
          </a:bodyPr>
          <a:lstStyle/>
          <a:p>
            <a:pPr marL="97790">
              <a:lnSpc>
                <a:spcPct val="100000"/>
              </a:lnSpc>
              <a:spcBef>
                <a:spcPts val="150"/>
              </a:spcBef>
            </a:pPr>
            <a:r>
              <a:rPr sz="12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o"/>
              </a:rPr>
              <a:t>勤務時間</a:t>
            </a:r>
            <a:endParaRPr sz="12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o"/>
            </a:endParaRPr>
          </a:p>
        </p:txBody>
      </p:sp>
      <p:sp>
        <p:nvSpPr>
          <p:cNvPr id="21" name="object 5">
            <a:extLst>
              <a:ext uri="{FF2B5EF4-FFF2-40B4-BE49-F238E27FC236}">
                <a16:creationId xmlns:a16="http://schemas.microsoft.com/office/drawing/2014/main" id="{A288D795-86B5-E143-B312-B2336A047933}"/>
              </a:ext>
            </a:extLst>
          </p:cNvPr>
          <p:cNvSpPr txBox="1"/>
          <p:nvPr/>
        </p:nvSpPr>
        <p:spPr>
          <a:xfrm>
            <a:off x="467994" y="8405901"/>
            <a:ext cx="817244" cy="203902"/>
          </a:xfrm>
          <a:prstGeom prst="rect">
            <a:avLst/>
          </a:prstGeom>
          <a:solidFill>
            <a:srgbClr val="231F20"/>
          </a:solidFill>
        </p:spPr>
        <p:txBody>
          <a:bodyPr vert="horz" wrap="square" lIns="0" tIns="19050" rIns="0" bIns="0" rtlCol="0">
            <a:spAutoFit/>
          </a:bodyPr>
          <a:lstStyle/>
          <a:p>
            <a:pPr marL="97790">
              <a:lnSpc>
                <a:spcPct val="100000"/>
              </a:lnSpc>
              <a:spcBef>
                <a:spcPts val="150"/>
              </a:spcBef>
            </a:pPr>
            <a:r>
              <a:rPr sz="12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o"/>
              </a:rPr>
              <a:t>募集年齢</a:t>
            </a:r>
            <a:endParaRPr sz="12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o"/>
            </a:endParaRPr>
          </a:p>
        </p:txBody>
      </p:sp>
      <p:sp>
        <p:nvSpPr>
          <p:cNvPr id="22" name="object 6">
            <a:extLst>
              <a:ext uri="{FF2B5EF4-FFF2-40B4-BE49-F238E27FC236}">
                <a16:creationId xmlns:a16="http://schemas.microsoft.com/office/drawing/2014/main" id="{CA60DFFE-AB4C-FE4E-A324-57E8F19FCF3E}"/>
              </a:ext>
            </a:extLst>
          </p:cNvPr>
          <p:cNvSpPr txBox="1"/>
          <p:nvPr/>
        </p:nvSpPr>
        <p:spPr>
          <a:xfrm>
            <a:off x="467994" y="8856662"/>
            <a:ext cx="817244" cy="203902"/>
          </a:xfrm>
          <a:prstGeom prst="rect">
            <a:avLst/>
          </a:prstGeom>
          <a:solidFill>
            <a:srgbClr val="231F20"/>
          </a:solidFill>
        </p:spPr>
        <p:txBody>
          <a:bodyPr vert="horz" wrap="square" lIns="0" tIns="19050" rIns="0" bIns="0" rtlCol="0">
            <a:spAutoFit/>
          </a:bodyPr>
          <a:lstStyle/>
          <a:p>
            <a:pPr marL="154305">
              <a:lnSpc>
                <a:spcPct val="100000"/>
              </a:lnSpc>
              <a:spcBef>
                <a:spcPts val="150"/>
              </a:spcBef>
            </a:pPr>
            <a:r>
              <a:rPr sz="12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o"/>
              </a:rPr>
              <a:t>その他</a:t>
            </a:r>
            <a:endParaRPr sz="12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o"/>
            </a:endParaRPr>
          </a:p>
        </p:txBody>
      </p:sp>
      <p:sp>
        <p:nvSpPr>
          <p:cNvPr id="23" name="object 7">
            <a:extLst>
              <a:ext uri="{FF2B5EF4-FFF2-40B4-BE49-F238E27FC236}">
                <a16:creationId xmlns:a16="http://schemas.microsoft.com/office/drawing/2014/main" id="{634CE8A0-C490-6046-AE5B-4CAC1B1D68F0}"/>
              </a:ext>
            </a:extLst>
          </p:cNvPr>
          <p:cNvSpPr txBox="1"/>
          <p:nvPr/>
        </p:nvSpPr>
        <p:spPr>
          <a:xfrm>
            <a:off x="1484108" y="8582483"/>
            <a:ext cx="3365500" cy="517449"/>
          </a:xfrm>
          <a:prstGeom prst="rect">
            <a:avLst/>
          </a:prstGeom>
        </p:spPr>
        <p:txBody>
          <a:bodyPr vert="horz" wrap="square" lIns="0" tIns="2609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735"/>
              </a:spcBef>
            </a:pPr>
            <a:r>
              <a:rPr sz="1650" b="1" spc="-10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o"/>
              </a:rPr>
              <a:t>インストラクタ経験者は優遇します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uka Gothic Pro"/>
            </a:endParaRPr>
          </a:p>
        </p:txBody>
      </p:sp>
      <p:sp>
        <p:nvSpPr>
          <p:cNvPr id="24" name="object 7">
            <a:extLst>
              <a:ext uri="{FF2B5EF4-FFF2-40B4-BE49-F238E27FC236}">
                <a16:creationId xmlns:a16="http://schemas.microsoft.com/office/drawing/2014/main" id="{C888F597-8B85-7D45-AA0D-49BD4713C6E2}"/>
              </a:ext>
            </a:extLst>
          </p:cNvPr>
          <p:cNvSpPr txBox="1"/>
          <p:nvPr/>
        </p:nvSpPr>
        <p:spPr>
          <a:xfrm>
            <a:off x="1511300" y="7106324"/>
            <a:ext cx="3365500" cy="709810"/>
          </a:xfrm>
          <a:prstGeom prst="rect">
            <a:avLst/>
          </a:prstGeom>
        </p:spPr>
        <p:txBody>
          <a:bodyPr vert="horz" wrap="square" lIns="0" tIns="2609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55"/>
              </a:spcBef>
            </a:pPr>
            <a:r>
              <a:rPr sz="2900" b="1" spc="-7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o"/>
              </a:rPr>
              <a:t>1,200</a:t>
            </a:r>
            <a:r>
              <a:rPr sz="2900" b="1" spc="-37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o"/>
              </a:rPr>
              <a:t> </a:t>
            </a:r>
            <a:r>
              <a:rPr sz="2200" b="1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o"/>
              </a:rPr>
              <a:t>円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uka Gothic Pro"/>
            </a:endParaRPr>
          </a:p>
        </p:txBody>
      </p:sp>
      <p:sp>
        <p:nvSpPr>
          <p:cNvPr id="25" name="object 7">
            <a:extLst>
              <a:ext uri="{FF2B5EF4-FFF2-40B4-BE49-F238E27FC236}">
                <a16:creationId xmlns:a16="http://schemas.microsoft.com/office/drawing/2014/main" id="{95FE9B16-B5A0-9C44-8797-7B28F1F781AA}"/>
              </a:ext>
            </a:extLst>
          </p:cNvPr>
          <p:cNvSpPr txBox="1"/>
          <p:nvPr/>
        </p:nvSpPr>
        <p:spPr>
          <a:xfrm>
            <a:off x="1541258" y="7696402"/>
            <a:ext cx="3365500" cy="517449"/>
          </a:xfrm>
          <a:prstGeom prst="rect">
            <a:avLst/>
          </a:prstGeom>
        </p:spPr>
        <p:txBody>
          <a:bodyPr vert="horz" wrap="square" lIns="0" tIns="2609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10"/>
              </a:spcBef>
            </a:pPr>
            <a:r>
              <a:rPr sz="1650" b="1" spc="-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o"/>
              </a:rPr>
              <a:t>8:00~23:00</a:t>
            </a:r>
            <a:r>
              <a:rPr sz="1650" b="1" spc="4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o"/>
              </a:rPr>
              <a:t> </a:t>
            </a:r>
            <a:r>
              <a:rPr sz="1650" b="1" spc="-10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o"/>
              </a:rPr>
              <a:t>の間でシフト制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uka Gothic Pro"/>
            </a:endParaRPr>
          </a:p>
        </p:txBody>
      </p:sp>
      <p:sp>
        <p:nvSpPr>
          <p:cNvPr id="26" name="object 7">
            <a:extLst>
              <a:ext uri="{FF2B5EF4-FFF2-40B4-BE49-F238E27FC236}">
                <a16:creationId xmlns:a16="http://schemas.microsoft.com/office/drawing/2014/main" id="{6AA5EE25-AAFF-F644-A850-3FBC08A1FAD3}"/>
              </a:ext>
            </a:extLst>
          </p:cNvPr>
          <p:cNvSpPr txBox="1"/>
          <p:nvPr/>
        </p:nvSpPr>
        <p:spPr>
          <a:xfrm>
            <a:off x="1541258" y="8116604"/>
            <a:ext cx="3365500" cy="517449"/>
          </a:xfrm>
          <a:prstGeom prst="rect">
            <a:avLst/>
          </a:prstGeom>
        </p:spPr>
        <p:txBody>
          <a:bodyPr vert="horz" wrap="square" lIns="0" tIns="2609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90"/>
              </a:spcBef>
            </a:pPr>
            <a:r>
              <a:rPr sz="1650" b="1" spc="5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o"/>
              </a:rPr>
              <a:t>23</a:t>
            </a:r>
            <a:r>
              <a:rPr sz="1650" b="1" spc="-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o"/>
              </a:rPr>
              <a:t>歳</a:t>
            </a:r>
            <a:r>
              <a:rPr sz="1650" b="1" spc="-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o"/>
              </a:rPr>
              <a:t>～45</a:t>
            </a:r>
            <a:r>
              <a:rPr sz="1650" b="1" spc="-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o"/>
              </a:rPr>
              <a:t>歳くらいの方まで</a:t>
            </a:r>
            <a:endParaRPr sz="1650" b="1" dirty="0">
              <a:latin typeface="Yu Gothic" panose="020B0400000000000000" pitchFamily="34" charset="-128"/>
              <a:ea typeface="Yu Gothic" panose="020B0400000000000000" pitchFamily="34" charset="-128"/>
              <a:cs typeface="Kozuka Gothic Pr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34</Words>
  <Application>Microsoft Macintosh PowerPoint</Application>
  <PresentationFormat>ユーザー設定</PresentationFormat>
  <Paragraphs>16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Kozuka Gothic Pr6N</vt:lpstr>
      <vt:lpstr>Yu Gothic</vt:lpstr>
      <vt:lpstr>Calibri</vt:lpstr>
      <vt:lpstr>Office Theme</vt:lpstr>
      <vt:lpstr>photo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cool_2_A4</dc:title>
  <cp:lastModifiedBy>春樹 富永</cp:lastModifiedBy>
  <cp:revision>1</cp:revision>
  <dcterms:created xsi:type="dcterms:W3CDTF">2020-03-23T09:07:40Z</dcterms:created>
  <dcterms:modified xsi:type="dcterms:W3CDTF">2020-03-23T09:10:30Z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2019-09-05T00:00:00Z</vt:filetime>
  </property>
  <property fmtid="{D5CDD505-2E9C-101B-9397-08002B2CF9AE}" pid="3" name="Creator">
    <vt:lpwstr>PowerPoint</vt:lpwstr>
  </property>
  <property fmtid="{D5CDD505-2E9C-101B-9397-08002B2CF9AE}" pid="4" name="LastSaved">
    <vt:filetime>2020-03-23T00:00:00Z</vt:filetime>
  </property>
</Properties>
</file>